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unito" pitchFamily="2" charset="77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Medium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0C881D-9B1E-4FC1-B345-F057CB2CC24E}">
  <a:tblStyle styleId="{6C0C881D-9B1E-4FC1-B345-F057CB2CC2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EA2068A-B136-49E8-B24B-B157D4EABAE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9"/>
  </p:normalViewPr>
  <p:slideViewPr>
    <p:cSldViewPr snapToGrid="0">
      <p:cViewPr varScale="1">
        <p:scale>
          <a:sx n="136" d="100"/>
          <a:sy n="136" d="100"/>
        </p:scale>
        <p:origin x="9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6f980f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6f980f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6f980f9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6f980f9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100dc714ac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100dc714ac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1108d0796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1108d0796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1108d0796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1108d0796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6f980f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6f980f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108d0796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1108d0796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6f980f9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6f980f9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100dc714ac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100dc714ac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1108d0796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1108d0796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00dc714ac_0_1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100dc714ac_0_1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100dc714ac_0_1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100dc714ac_0_1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00dc714ac_0_1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100dc714ac_0_1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427025" y="1293200"/>
            <a:ext cx="6374400" cy="19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Where did all the tandem instructors go?</a:t>
            </a:r>
            <a:endParaRPr sz="4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Tandem Instructor Retention Survey</a:t>
            </a:r>
            <a:r>
              <a:rPr lang="en" sz="4600"/>
              <a:t>  </a:t>
            </a:r>
            <a:endParaRPr sz="460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3727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60">
                <a:solidFill>
                  <a:schemeClr val="accent6"/>
                </a:solidFill>
              </a:rPr>
              <a:t>By Angie Aragon </a:t>
            </a:r>
            <a:endParaRPr sz="1660">
              <a:solidFill>
                <a:schemeClr val="accent6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60">
                <a:solidFill>
                  <a:schemeClr val="accent6"/>
                </a:solidFill>
              </a:rPr>
              <a:t>March 2023</a:t>
            </a:r>
            <a:endParaRPr sz="1660">
              <a:solidFill>
                <a:schemeClr val="accent6"/>
              </a:solidFill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601" y="4501975"/>
            <a:ext cx="1931848" cy="3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p22"/>
          <p:cNvGraphicFramePr/>
          <p:nvPr/>
        </p:nvGraphicFramePr>
        <p:xfrm>
          <a:off x="484113" y="12156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{AEA2068A-B136-49E8-B24B-B157D4EABAE4}</a:tableStyleId>
              </a:tblPr>
              <a:tblGrid>
                <a:gridCol w="100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4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4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9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2019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2020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2021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2022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2023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2024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2025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2026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" name="Google Shape;225;p22"/>
          <p:cNvSpPr txBox="1">
            <a:spLocks noGrp="1"/>
          </p:cNvSpPr>
          <p:nvPr>
            <p:ph type="title"/>
          </p:nvPr>
        </p:nvSpPr>
        <p:spPr>
          <a:xfrm>
            <a:off x="748975" y="449950"/>
            <a:ext cx="75057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average life cycle is 3 years</a:t>
            </a:r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body" idx="4294967295"/>
          </p:nvPr>
        </p:nvSpPr>
        <p:spPr>
          <a:xfrm>
            <a:off x="2589450" y="2328350"/>
            <a:ext cx="2010300" cy="4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Global go-live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27" name="Google Shape;227;p22"/>
          <p:cNvGrpSpPr/>
          <p:nvPr/>
        </p:nvGrpSpPr>
        <p:grpSpPr>
          <a:xfrm>
            <a:off x="4501813" y="4018806"/>
            <a:ext cx="4017614" cy="457501"/>
            <a:chOff x="6448870" y="3733723"/>
            <a:chExt cx="2453355" cy="351302"/>
          </a:xfrm>
        </p:grpSpPr>
        <p:sp>
          <p:nvSpPr>
            <p:cNvPr id="228" name="Google Shape;228;p22"/>
            <p:cNvSpPr/>
            <p:nvPr/>
          </p:nvSpPr>
          <p:spPr>
            <a:xfrm>
              <a:off x="6448870" y="3733723"/>
              <a:ext cx="1768500" cy="351300"/>
            </a:xfrm>
            <a:prstGeom prst="homePlat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2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22"/>
          <p:cNvSpPr txBox="1"/>
          <p:nvPr/>
        </p:nvSpPr>
        <p:spPr>
          <a:xfrm>
            <a:off x="3742525" y="3020788"/>
            <a:ext cx="327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good conditions, communication, $$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4741650" y="4070950"/>
            <a:ext cx="192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Mentorship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075" y="4562225"/>
            <a:ext cx="1680148" cy="3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 descr="Timeline background shape"/>
          <p:cNvSpPr/>
          <p:nvPr/>
        </p:nvSpPr>
        <p:spPr>
          <a:xfrm>
            <a:off x="484125" y="1711825"/>
            <a:ext cx="2034900" cy="4575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lt2"/>
              </a:highlight>
            </a:endParaRPr>
          </a:p>
        </p:txBody>
      </p:sp>
      <p:grpSp>
        <p:nvGrpSpPr>
          <p:cNvPr id="236" name="Google Shape;236;p22"/>
          <p:cNvGrpSpPr/>
          <p:nvPr/>
        </p:nvGrpSpPr>
        <p:grpSpPr>
          <a:xfrm>
            <a:off x="3497412" y="3559022"/>
            <a:ext cx="4017614" cy="441657"/>
            <a:chOff x="6448870" y="3733723"/>
            <a:chExt cx="2453355" cy="351302"/>
          </a:xfrm>
        </p:grpSpPr>
        <p:sp>
          <p:nvSpPr>
            <p:cNvPr id="237" name="Google Shape;237;p22"/>
            <p:cNvSpPr/>
            <p:nvPr/>
          </p:nvSpPr>
          <p:spPr>
            <a:xfrm>
              <a:off x="6448870" y="3733723"/>
              <a:ext cx="1768500" cy="3513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2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22"/>
          <p:cNvGrpSpPr/>
          <p:nvPr/>
        </p:nvGrpSpPr>
        <p:grpSpPr>
          <a:xfrm>
            <a:off x="2493021" y="3104147"/>
            <a:ext cx="4017614" cy="441657"/>
            <a:chOff x="6448870" y="3733723"/>
            <a:chExt cx="2453355" cy="351302"/>
          </a:xfrm>
        </p:grpSpPr>
        <p:sp>
          <p:nvSpPr>
            <p:cNvPr id="242" name="Google Shape;242;p22"/>
            <p:cNvSpPr/>
            <p:nvPr/>
          </p:nvSpPr>
          <p:spPr>
            <a:xfrm>
              <a:off x="6448870" y="3733723"/>
              <a:ext cx="1768500" cy="351300"/>
            </a:xfrm>
            <a:prstGeom prst="homePlat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2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2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2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22"/>
          <p:cNvSpPr txBox="1"/>
          <p:nvPr/>
        </p:nvSpPr>
        <p:spPr>
          <a:xfrm>
            <a:off x="2680525" y="3132563"/>
            <a:ext cx="269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Clear Communication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3788100" y="3579750"/>
            <a:ext cx="382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 $$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p22"/>
          <p:cNvGrpSpPr/>
          <p:nvPr/>
        </p:nvGrpSpPr>
        <p:grpSpPr>
          <a:xfrm>
            <a:off x="1488562" y="2659635"/>
            <a:ext cx="4017614" cy="441657"/>
            <a:chOff x="6448870" y="3733723"/>
            <a:chExt cx="2453355" cy="351302"/>
          </a:xfrm>
        </p:grpSpPr>
        <p:sp>
          <p:nvSpPr>
            <p:cNvPr id="249" name="Google Shape;249;p22"/>
            <p:cNvSpPr/>
            <p:nvPr/>
          </p:nvSpPr>
          <p:spPr>
            <a:xfrm>
              <a:off x="6448870" y="3733723"/>
              <a:ext cx="1768500" cy="3513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2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22"/>
          <p:cNvSpPr txBox="1"/>
          <p:nvPr/>
        </p:nvSpPr>
        <p:spPr>
          <a:xfrm>
            <a:off x="1703125" y="2690725"/>
            <a:ext cx="465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Conditions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2" descr="Timeline background shape"/>
          <p:cNvSpPr/>
          <p:nvPr/>
        </p:nvSpPr>
        <p:spPr>
          <a:xfrm>
            <a:off x="484125" y="2185725"/>
            <a:ext cx="2971800" cy="4575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>
            <a:spLocks noGrp="1"/>
          </p:cNvSpPr>
          <p:nvPr>
            <p:ph type="title"/>
          </p:nvPr>
        </p:nvSpPr>
        <p:spPr>
          <a:xfrm>
            <a:off x="737400" y="389875"/>
            <a:ext cx="76692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Survey Question: In your opinion, what is the appropriate pay for a tandem instructor in 2023?  </a:t>
            </a:r>
            <a:r>
              <a:rPr lang="en" sz="1100"/>
              <a:t>(Your opinion will hold no bearing on actual pay.  I am simply asking to get an industry average to share as part of this survey)  </a:t>
            </a: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NOTE:  REALISTIC figures will serve the purpose better than outrageous ones</a:t>
            </a:r>
            <a:endParaRPr sz="1200"/>
          </a:p>
        </p:txBody>
      </p:sp>
      <p:grpSp>
        <p:nvGrpSpPr>
          <p:cNvPr id="260" name="Google Shape;260;p23"/>
          <p:cNvGrpSpPr/>
          <p:nvPr/>
        </p:nvGrpSpPr>
        <p:grpSpPr>
          <a:xfrm>
            <a:off x="363524" y="1258050"/>
            <a:ext cx="2547000" cy="2608028"/>
            <a:chOff x="363524" y="1258050"/>
            <a:chExt cx="2547000" cy="2608028"/>
          </a:xfrm>
        </p:grpSpPr>
        <p:sp>
          <p:nvSpPr>
            <p:cNvPr id="261" name="Google Shape;261;p23"/>
            <p:cNvSpPr/>
            <p:nvPr/>
          </p:nvSpPr>
          <p:spPr>
            <a:xfrm rot="2700000">
              <a:off x="1356161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580539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23"/>
            <p:cNvSpPr txBox="1"/>
            <p:nvPr/>
          </p:nvSpPr>
          <p:spPr>
            <a:xfrm rot="-2700000">
              <a:off x="567889" y="2239754"/>
              <a:ext cx="2336422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Tandem pay per jump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" name="Google Shape;264;p23"/>
            <p:cNvSpPr txBox="1"/>
            <p:nvPr/>
          </p:nvSpPr>
          <p:spPr>
            <a:xfrm rot="-2700000">
              <a:off x="1259963" y="2961144"/>
              <a:ext cx="982171" cy="653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100% responses                                          Low $35                                 High  $75                                       Average $50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5" name="Google Shape;265;p23"/>
          <p:cNvGrpSpPr/>
          <p:nvPr/>
        </p:nvGrpSpPr>
        <p:grpSpPr>
          <a:xfrm>
            <a:off x="2273746" y="1258050"/>
            <a:ext cx="2567279" cy="2597850"/>
            <a:chOff x="2273746" y="1258050"/>
            <a:chExt cx="2567279" cy="2597850"/>
          </a:xfrm>
        </p:grpSpPr>
        <p:sp>
          <p:nvSpPr>
            <p:cNvPr id="266" name="Google Shape;266;p23"/>
            <p:cNvSpPr/>
            <p:nvPr/>
          </p:nvSpPr>
          <p:spPr>
            <a:xfrm rot="2700000">
              <a:off x="3266383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2490761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" name="Google Shape;268;p23"/>
            <p:cNvSpPr txBox="1"/>
            <p:nvPr/>
          </p:nvSpPr>
          <p:spPr>
            <a:xfrm rot="-2700000">
              <a:off x="2473968" y="2237954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Handcam pay per jump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23"/>
            <p:cNvSpPr txBox="1"/>
            <p:nvPr/>
          </p:nvSpPr>
          <p:spPr>
            <a:xfrm rot="-2700000">
              <a:off x="3038402" y="2657429"/>
              <a:ext cx="1847246" cy="638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89% responses/problem: # of clips                                 Low $15                                         High $60                                  Average $30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0" name="Google Shape;270;p23"/>
          <p:cNvGrpSpPr/>
          <p:nvPr/>
        </p:nvGrpSpPr>
        <p:grpSpPr>
          <a:xfrm>
            <a:off x="4193764" y="1258050"/>
            <a:ext cx="2877186" cy="2603252"/>
            <a:chOff x="4193764" y="1258050"/>
            <a:chExt cx="2877186" cy="2603252"/>
          </a:xfrm>
        </p:grpSpPr>
        <p:sp>
          <p:nvSpPr>
            <p:cNvPr id="271" name="Google Shape;271;p23"/>
            <p:cNvSpPr/>
            <p:nvPr/>
          </p:nvSpPr>
          <p:spPr>
            <a:xfrm rot="2700000">
              <a:off x="5186401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4410780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>
                <a:solidFill>
                  <a:srgbClr val="0D5D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Google Shape;273;p23"/>
            <p:cNvSpPr txBox="1"/>
            <p:nvPr/>
          </p:nvSpPr>
          <p:spPr>
            <a:xfrm rot="-2700000">
              <a:off x="4400124" y="2240504"/>
              <a:ext cx="2334301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Overweight pay per jump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" name="Google Shape;274;p23"/>
            <p:cNvSpPr txBox="1"/>
            <p:nvPr/>
          </p:nvSpPr>
          <p:spPr>
            <a:xfrm rot="-2699360">
              <a:off x="4898275" y="2504363"/>
              <a:ext cx="2277450" cy="646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80% responses                                            50/50 flat rate v pay per lbs                                                     Average flat rate $26, $1 per pound            210+ lbs consensus to be “overweight”  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5" name="Google Shape;275;p23"/>
          <p:cNvGrpSpPr/>
          <p:nvPr/>
        </p:nvGrpSpPr>
        <p:grpSpPr>
          <a:xfrm>
            <a:off x="6103986" y="1258050"/>
            <a:ext cx="2547000" cy="2547000"/>
            <a:chOff x="6103986" y="1258050"/>
            <a:chExt cx="2547000" cy="2547000"/>
          </a:xfrm>
        </p:grpSpPr>
        <p:sp>
          <p:nvSpPr>
            <p:cNvPr id="276" name="Google Shape;276;p23"/>
            <p:cNvSpPr/>
            <p:nvPr/>
          </p:nvSpPr>
          <p:spPr>
            <a:xfrm rot="2700000">
              <a:off x="7096623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632100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E65F0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200" b="1">
                <a:solidFill>
                  <a:srgbClr val="0E65F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8" name="Google Shape;278;p23"/>
            <p:cNvSpPr txBox="1"/>
            <p:nvPr/>
          </p:nvSpPr>
          <p:spPr>
            <a:xfrm rot="-2700000">
              <a:off x="6306241" y="2238854"/>
              <a:ext cx="2338968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Annual bonus/incentive 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9" name="Google Shape;279;p23"/>
            <p:cNvSpPr txBox="1"/>
            <p:nvPr/>
          </p:nvSpPr>
          <p:spPr>
            <a:xfrm rot="-2700000">
              <a:off x="6887515" y="2834490"/>
              <a:ext cx="1400920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45% responses                                                     Average $1,200 per year           $2 per jump  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0" name="Google Shape;280;p23"/>
          <p:cNvSpPr txBox="1"/>
          <p:nvPr/>
        </p:nvSpPr>
        <p:spPr>
          <a:xfrm>
            <a:off x="790300" y="4128950"/>
            <a:ext cx="6009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FOR INFORMATIONAL PURPOSES ONLY!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601" y="4501975"/>
            <a:ext cx="1931848" cy="3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990"/>
              <a:buNone/>
            </a:pPr>
            <a:r>
              <a:rPr lang="en" sz="1900" b="1">
                <a:solidFill>
                  <a:srgbClr val="03030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“CLIENTS DO NOT COME FIRST. EMPLOYEES COME FIRST. IF YOU TAKE CARE OF YOUR EMPLOYEES, THEY WILL TAKE CARE OF THE CLIENTS.”​ </a:t>
            </a:r>
            <a:endParaRPr sz="1900" b="1">
              <a:solidFill>
                <a:srgbClr val="03030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990"/>
              <a:buNone/>
            </a:pPr>
            <a:endParaRPr sz="1900" b="1">
              <a:solidFill>
                <a:srgbClr val="03030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990"/>
              <a:buNone/>
            </a:pPr>
            <a:r>
              <a:rPr lang="en" sz="1900" b="1">
                <a:solidFill>
                  <a:srgbClr val="03030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–RICHARD BRANSON</a:t>
            </a:r>
            <a:endParaRPr sz="1900" b="1">
              <a:solidFill>
                <a:srgbClr val="03030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80"/>
          </a:p>
        </p:txBody>
      </p:sp>
      <p:pic>
        <p:nvPicPr>
          <p:cNvPr id="287" name="Google Shape;2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601" y="4501975"/>
            <a:ext cx="1931848" cy="3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625" y="350225"/>
            <a:ext cx="4538751" cy="299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5"/>
          <p:cNvSpPr txBox="1"/>
          <p:nvPr/>
        </p:nvSpPr>
        <p:spPr>
          <a:xfrm>
            <a:off x="646700" y="3770625"/>
            <a:ext cx="63306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 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819150" y="651750"/>
            <a:ext cx="7505700" cy="10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77"/>
              <a:t>About Angie Aragon</a:t>
            </a:r>
            <a:endParaRPr sz="2777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Skydiving History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Skydiving 2006, Skydiving Instructor since 2011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Tandem/Coach Examiner since 2017, AFFIE on Dec 2022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Home DZ’s: Skydive Perris &amp; Skydive Chicago 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7,000+ skydives, 4,500 tandems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Approx 45 Tandem Instructor Rating courses taught to date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Worked with just shy of 100 candidates over the last 6 years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6076" y="1278975"/>
            <a:ext cx="1931848" cy="3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819150" y="5628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the problem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43" name="Google Shape;143;p15"/>
          <p:cNvGraphicFramePr/>
          <p:nvPr/>
        </p:nvGraphicFramePr>
        <p:xfrm>
          <a:off x="952500" y="1140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{6C0C881D-9B1E-4FC1-B345-F057CB2CC24E}</a:tableStyleId>
              </a:tblPr>
              <a:tblGrid>
                <a:gridCol w="207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18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Lack of available tandem instructors	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tandem instructors </a:t>
                      </a:r>
                      <a:endParaRPr sz="20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Experienced tandem instructors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Types  </a:t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tandem instructors</a:t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Experienced tandem instructors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3401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60"/>
                        <a:buFont typeface="Calibri"/>
                        <a:buChar char="●"/>
                      </a:pPr>
                      <a:r>
                        <a:rPr lang="en" sz="166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USPA Statistics </a:t>
                      </a:r>
                      <a:endParaRPr sz="166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401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60"/>
                        <a:buFont typeface="Calibri"/>
                        <a:buChar char="●"/>
                      </a:pPr>
                      <a:r>
                        <a:rPr lang="en" sz="166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25% of those that received their rating did not renew after their initial 12 month period 	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 60% do not renew after year 3</a:t>
                      </a:r>
                      <a:endParaRPr sz="11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 life cycle is 3 years (carries over to all skydiving)</a:t>
                      </a:r>
                      <a:endParaRPr sz="11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 does that happen and how can we change that? </a:t>
                      </a:r>
                      <a:endParaRPr sz="11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601" y="4501975"/>
            <a:ext cx="1931848" cy="3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/>
          <p:nvPr/>
        </p:nvSpPr>
        <p:spPr>
          <a:xfrm rot="10800000">
            <a:off x="4405425" y="1091050"/>
            <a:ext cx="2680800" cy="2510100"/>
          </a:xfrm>
          <a:prstGeom prst="blockArc">
            <a:avLst>
              <a:gd name="adj1" fmla="val 5399801"/>
              <a:gd name="adj2" fmla="val 4055076"/>
              <a:gd name="adj3" fmla="val 6230"/>
            </a:avLst>
          </a:prstGeom>
          <a:solidFill>
            <a:srgbClr val="83E3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16"/>
          <p:cNvGrpSpPr/>
          <p:nvPr/>
        </p:nvGrpSpPr>
        <p:grpSpPr>
          <a:xfrm>
            <a:off x="5088547" y="3071023"/>
            <a:ext cx="1471259" cy="1094987"/>
            <a:chOff x="5130375" y="2071477"/>
            <a:chExt cx="1332300" cy="914700"/>
          </a:xfrm>
        </p:grpSpPr>
        <p:sp>
          <p:nvSpPr>
            <p:cNvPr id="151" name="Google Shape;151;p16"/>
            <p:cNvSpPr/>
            <p:nvPr/>
          </p:nvSpPr>
          <p:spPr>
            <a:xfrm>
              <a:off x="51303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Taking pax that were of challenging body types early on (i.e. tall, elderly or pear shaped)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51303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Passenger</a:t>
              </a:r>
              <a:endParaRPr sz="1500">
                <a:solidFill>
                  <a:srgbClr val="FFFFFF"/>
                </a:solidFill>
              </a:endParaRPr>
            </a:p>
          </p:txBody>
        </p:sp>
      </p:grpSp>
      <p:grpSp>
        <p:nvGrpSpPr>
          <p:cNvPr id="153" name="Google Shape;153;p16"/>
          <p:cNvGrpSpPr/>
          <p:nvPr/>
        </p:nvGrpSpPr>
        <p:grpSpPr>
          <a:xfrm>
            <a:off x="5010203" y="707165"/>
            <a:ext cx="1471259" cy="1094987"/>
            <a:chOff x="3798075" y="775532"/>
            <a:chExt cx="1332300" cy="914700"/>
          </a:xfrm>
        </p:grpSpPr>
        <p:sp>
          <p:nvSpPr>
            <p:cNvPr id="154" name="Google Shape;154;p16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Not having anyone to help get through the learning curve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Mentorship</a:t>
              </a:r>
              <a:endParaRPr sz="1500">
                <a:solidFill>
                  <a:srgbClr val="FFFFFF"/>
                </a:solidFill>
              </a:endParaRPr>
            </a:p>
          </p:txBody>
        </p:sp>
      </p:grpSp>
      <p:grpSp>
        <p:nvGrpSpPr>
          <p:cNvPr id="156" name="Google Shape;156;p16"/>
          <p:cNvGrpSpPr/>
          <p:nvPr/>
        </p:nvGrpSpPr>
        <p:grpSpPr>
          <a:xfrm>
            <a:off x="6616344" y="1903603"/>
            <a:ext cx="1471259" cy="1094987"/>
            <a:chOff x="2465775" y="2071477"/>
            <a:chExt cx="1332300" cy="914700"/>
          </a:xfrm>
        </p:grpSpPr>
        <p:sp>
          <p:nvSpPr>
            <p:cNvPr id="157" name="Google Shape;157;p16"/>
            <p:cNvSpPr/>
            <p:nvPr/>
          </p:nvSpPr>
          <p:spPr>
            <a:xfrm>
              <a:off x="24657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Being rushed to make more jumps than I was ready to make </a:t>
              </a:r>
              <a:endParaRPr sz="1600">
                <a:solidFill>
                  <a:srgbClr val="FFFFFF"/>
                </a:solidFill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24657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Flow	</a:t>
              </a:r>
              <a:endParaRPr sz="1500">
                <a:solidFill>
                  <a:srgbClr val="FFFFFF"/>
                </a:solidFill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3424133" y="1903610"/>
            <a:ext cx="1522952" cy="1094987"/>
            <a:chOff x="3940950" y="3802427"/>
            <a:chExt cx="1332300" cy="914700"/>
          </a:xfrm>
        </p:grpSpPr>
        <p:sp>
          <p:nvSpPr>
            <p:cNvPr id="160" name="Google Shape;160;p16"/>
            <p:cNvSpPr/>
            <p:nvPr/>
          </p:nvSpPr>
          <p:spPr>
            <a:xfrm>
              <a:off x="3940950" y="408742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Being expected to jump in weather conditions that were above my skill level</a:t>
              </a:r>
              <a:endParaRPr sz="1600">
                <a:solidFill>
                  <a:srgbClr val="FFFFFF"/>
                </a:solidFill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3940950" y="380242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Wind Conditions</a:t>
              </a:r>
              <a:endParaRPr sz="1300">
                <a:solidFill>
                  <a:srgbClr val="FFFFFF"/>
                </a:solidFill>
              </a:endParaRPr>
            </a:p>
          </p:txBody>
        </p:sp>
      </p:grpSp>
      <p:sp>
        <p:nvSpPr>
          <p:cNvPr id="162" name="Google Shape;162;p16"/>
          <p:cNvSpPr txBox="1"/>
          <p:nvPr/>
        </p:nvSpPr>
        <p:spPr>
          <a:xfrm>
            <a:off x="429175" y="0"/>
            <a:ext cx="8451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 Question: What is the most challenging part during your early days as an instructor? 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207075" y="4066950"/>
            <a:ext cx="45609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a momma shark have to teach a baby shark how to hunt? 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50" y="1192325"/>
            <a:ext cx="1975855" cy="263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3326" y="4695850"/>
            <a:ext cx="1931848" cy="3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1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037" y="435838"/>
            <a:ext cx="6908625" cy="427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223" y="2484675"/>
            <a:ext cx="786227" cy="78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201" y="4194975"/>
            <a:ext cx="1931848" cy="3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18"/>
          <p:cNvGraphicFramePr/>
          <p:nvPr/>
        </p:nvGraphicFramePr>
        <p:xfrm>
          <a:off x="917475" y="131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{6C0C881D-9B1E-4FC1-B345-F057CB2CC24E}</a:tableStyleId>
              </a:tblPr>
              <a:tblGrid>
                <a:gridCol w="228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Lack of available tandem instructors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tandem instructors </a:t>
                      </a:r>
                      <a:endParaRPr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Experienced tandem instructors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1700">
                <a:tc>
                  <a:txBody>
                    <a:bodyPr/>
                    <a:lstStyle/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Types  </a:t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tandem instructors</a:t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Experienced tandem instructors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USPA Statistics </a:t>
                      </a:r>
                      <a:endParaRPr sz="11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25% of those that received their rating did not renew after their initial 12 month period 	</a:t>
                      </a:r>
                      <a:endParaRPr sz="11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 does that happen and how can we change that? 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USPA Statistic</a:t>
                      </a:r>
                      <a:endParaRPr sz="18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 60% do not renew from year 3 to 4</a:t>
                      </a:r>
                      <a:endParaRPr sz="18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 life cycle is 3 years (carries over to all skydiving)</a:t>
                      </a:r>
                      <a:endParaRPr sz="18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0" name="Google Shape;180;p18"/>
          <p:cNvSpPr txBox="1"/>
          <p:nvPr/>
        </p:nvSpPr>
        <p:spPr>
          <a:xfrm>
            <a:off x="1008425" y="541950"/>
            <a:ext cx="6381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Understanding the problem</a:t>
            </a:r>
            <a:endParaRPr sz="2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01" y="4114250"/>
            <a:ext cx="1931848" cy="3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/>
          <p:nvPr/>
        </p:nvSpPr>
        <p:spPr>
          <a:xfrm>
            <a:off x="873750" y="390400"/>
            <a:ext cx="7396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Survey Question: </a:t>
            </a:r>
            <a:endParaRPr sz="1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What is your favorite part about being a tandem instructor?   </a:t>
            </a:r>
            <a:endParaRPr sz="1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87" y="1105000"/>
            <a:ext cx="5949024" cy="36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4322" y="1531488"/>
            <a:ext cx="2774050" cy="208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5601" y="4501975"/>
            <a:ext cx="1931848" cy="3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1305979" y="1302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55">
                <a:solidFill>
                  <a:schemeClr val="accent6"/>
                </a:solidFill>
              </a:rPr>
              <a:t>How do you attract tandem instructors to work at your dropzone?</a:t>
            </a:r>
            <a:endParaRPr sz="3155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</a:rPr>
              <a:t>  </a:t>
            </a:r>
            <a:endParaRPr sz="3600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Survey Question: </a:t>
            </a:r>
            <a:endParaRPr sz="18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What are the most important factors in </a:t>
            </a:r>
            <a:endParaRPr sz="18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making a drozone worth working for?  </a:t>
            </a:r>
            <a:endParaRPr sz="3600">
              <a:solidFill>
                <a:schemeClr val="accent6"/>
              </a:solidFill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601" y="4501975"/>
            <a:ext cx="1931848" cy="3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oogle Shape;200;p21"/>
          <p:cNvCxnSpPr/>
          <p:nvPr/>
        </p:nvCxnSpPr>
        <p:spPr>
          <a:xfrm rot="10800000">
            <a:off x="2642038" y="2647950"/>
            <a:ext cx="633600" cy="0"/>
          </a:xfrm>
          <a:prstGeom prst="straightConnector1">
            <a:avLst/>
          </a:prstGeom>
          <a:noFill/>
          <a:ln w="9525" cap="flat" cmpd="sng">
            <a:solidFill>
              <a:srgbClr val="249C90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201" name="Google Shape;201;p21"/>
          <p:cNvCxnSpPr/>
          <p:nvPr/>
        </p:nvCxnSpPr>
        <p:spPr>
          <a:xfrm>
            <a:off x="5209838" y="1705200"/>
            <a:ext cx="1286700" cy="0"/>
          </a:xfrm>
          <a:prstGeom prst="straightConnector1">
            <a:avLst/>
          </a:prstGeom>
          <a:noFill/>
          <a:ln w="9525" cap="flat" cmpd="sng">
            <a:solidFill>
              <a:srgbClr val="155B54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202" name="Google Shape;202;p21"/>
          <p:cNvCxnSpPr/>
          <p:nvPr/>
        </p:nvCxnSpPr>
        <p:spPr>
          <a:xfrm>
            <a:off x="5209838" y="3648300"/>
            <a:ext cx="1286700" cy="0"/>
          </a:xfrm>
          <a:prstGeom prst="straightConnector1">
            <a:avLst/>
          </a:prstGeom>
          <a:noFill/>
          <a:ln w="9525" cap="flat" cmpd="sng">
            <a:solidFill>
              <a:srgbClr val="1D7E74"/>
            </a:solidFill>
            <a:prstDash val="solid"/>
            <a:round/>
            <a:headEnd type="none" w="sm" len="sm"/>
            <a:tailEnd type="oval" w="med" len="med"/>
          </a:ln>
        </p:spPr>
      </p:cxnSp>
      <p:grpSp>
        <p:nvGrpSpPr>
          <p:cNvPr id="203" name="Google Shape;203;p21"/>
          <p:cNvGrpSpPr/>
          <p:nvPr/>
        </p:nvGrpSpPr>
        <p:grpSpPr>
          <a:xfrm>
            <a:off x="630730" y="880977"/>
            <a:ext cx="7380855" cy="731700"/>
            <a:chOff x="630730" y="880977"/>
            <a:chExt cx="7380855" cy="731700"/>
          </a:xfrm>
        </p:grpSpPr>
        <p:sp>
          <p:nvSpPr>
            <p:cNvPr id="204" name="Google Shape;204;p21"/>
            <p:cNvSpPr txBox="1"/>
            <p:nvPr/>
          </p:nvSpPr>
          <p:spPr>
            <a:xfrm>
              <a:off x="630730" y="931175"/>
              <a:ext cx="20844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08563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Work conditions </a:t>
              </a:r>
              <a:endParaRPr sz="2300">
                <a:solidFill>
                  <a:srgbClr val="08563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2789785" y="880977"/>
              <a:ext cx="5221800" cy="7317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1"/>
            <p:cNvSpPr txBox="1"/>
            <p:nvPr/>
          </p:nvSpPr>
          <p:spPr>
            <a:xfrm>
              <a:off x="2914389" y="965253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This includes the quality of the equipment, the aircraft and the experience level of their peers </a:t>
              </a:r>
              <a:r>
                <a:rPr lang="en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(quick solution jump inspection = less malfunctions)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7" name="Google Shape;207;p21"/>
          <p:cNvGrpSpPr/>
          <p:nvPr/>
        </p:nvGrpSpPr>
        <p:grpSpPr>
          <a:xfrm>
            <a:off x="444180" y="1765338"/>
            <a:ext cx="7205908" cy="731700"/>
            <a:chOff x="444180" y="1765338"/>
            <a:chExt cx="7205908" cy="731700"/>
          </a:xfrm>
        </p:grpSpPr>
        <p:sp>
          <p:nvSpPr>
            <p:cNvPr id="208" name="Google Shape;208;p21"/>
            <p:cNvSpPr txBox="1"/>
            <p:nvPr/>
          </p:nvSpPr>
          <p:spPr>
            <a:xfrm>
              <a:off x="444180" y="1815550"/>
              <a:ext cx="2271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0B7140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Clear communication </a:t>
              </a:r>
              <a:endParaRPr sz="2300">
                <a:solidFill>
                  <a:srgbClr val="0B7140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2789787" y="1765338"/>
              <a:ext cx="4860300" cy="731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 txBox="1"/>
            <p:nvPr/>
          </p:nvSpPr>
          <p:spPr>
            <a:xfrm>
              <a:off x="2914387" y="1971908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Management that is considerate, transparent, and supportive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1" name="Google Shape;211;p21"/>
          <p:cNvGrpSpPr/>
          <p:nvPr/>
        </p:nvGrpSpPr>
        <p:grpSpPr>
          <a:xfrm>
            <a:off x="1048253" y="2646438"/>
            <a:ext cx="6239135" cy="731700"/>
            <a:chOff x="1048253" y="2646438"/>
            <a:chExt cx="6239135" cy="731700"/>
          </a:xfrm>
        </p:grpSpPr>
        <p:sp>
          <p:nvSpPr>
            <p:cNvPr id="212" name="Google Shape;212;p21"/>
            <p:cNvSpPr txBox="1"/>
            <p:nvPr/>
          </p:nvSpPr>
          <p:spPr>
            <a:xfrm>
              <a:off x="1048253" y="2696625"/>
              <a:ext cx="1666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0B774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Money</a:t>
              </a:r>
              <a:endParaRPr sz="2600">
                <a:solidFill>
                  <a:srgbClr val="0B7743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2789787" y="2646438"/>
              <a:ext cx="4497600" cy="7317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1"/>
            <p:cNvSpPr txBox="1"/>
            <p:nvPr/>
          </p:nvSpPr>
          <p:spPr>
            <a:xfrm>
              <a:off x="2914388" y="2852992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Being paid a fair rate, having a generous tip policy, and financial incentives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5" name="Google Shape;215;p21"/>
          <p:cNvGrpSpPr/>
          <p:nvPr/>
        </p:nvGrpSpPr>
        <p:grpSpPr>
          <a:xfrm>
            <a:off x="1184436" y="3530813"/>
            <a:ext cx="5741451" cy="731700"/>
            <a:chOff x="1184436" y="3530813"/>
            <a:chExt cx="5741451" cy="731700"/>
          </a:xfrm>
        </p:grpSpPr>
        <p:sp>
          <p:nvSpPr>
            <p:cNvPr id="216" name="Google Shape;216;p21"/>
            <p:cNvSpPr txBox="1"/>
            <p:nvPr/>
          </p:nvSpPr>
          <p:spPr>
            <a:xfrm>
              <a:off x="1184436" y="3581001"/>
              <a:ext cx="15306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0C8148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Other</a:t>
              </a:r>
              <a:endParaRPr sz="2500">
                <a:solidFill>
                  <a:srgbClr val="0C8148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2789787" y="3530813"/>
              <a:ext cx="4136100" cy="7317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1"/>
            <p:cNvSpPr txBox="1"/>
            <p:nvPr/>
          </p:nvSpPr>
          <p:spPr>
            <a:xfrm>
              <a:off x="2914388" y="3737366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Flexible scheduling, recognition, room for growth, etc.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19" name="Google Shape;2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1" y="4590825"/>
            <a:ext cx="1931848" cy="3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Macintosh PowerPoint</Application>
  <PresentationFormat>On-screen Show (16:9)</PresentationFormat>
  <Paragraphs>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Nunito</vt:lpstr>
      <vt:lpstr>Arial</vt:lpstr>
      <vt:lpstr>Calibri</vt:lpstr>
      <vt:lpstr>Roboto Medium</vt:lpstr>
      <vt:lpstr>Roboto</vt:lpstr>
      <vt:lpstr>Shift</vt:lpstr>
      <vt:lpstr>Where did all the tandem instructors go? Tandem Instructor Retention Survey  </vt:lpstr>
      <vt:lpstr>About Angie Aragon  </vt:lpstr>
      <vt:lpstr>Understanding the problem </vt:lpstr>
      <vt:lpstr>PowerPoint Presentation</vt:lpstr>
      <vt:lpstr>PowerPoint Presentation</vt:lpstr>
      <vt:lpstr>PowerPoint Presentation</vt:lpstr>
      <vt:lpstr>PowerPoint Presentation</vt:lpstr>
      <vt:lpstr>How do you attract tandem instructors to work at your dropzone?    Survey Question:  What are the most important factors in  making a drozone worth working for?  </vt:lpstr>
      <vt:lpstr>PowerPoint Presentation</vt:lpstr>
      <vt:lpstr>The average life cycle is 3 years</vt:lpstr>
      <vt:lpstr>Survey Question: In your opinion, what is the appropriate pay for a tandem instructor in 2023?  (Your opinion will hold no bearing on actual pay.  I am simply asking to get an industry average to share as part of this survey)    NOTE:  REALISTIC figures will serve the purpose better than outrageous ones</vt:lpstr>
      <vt:lpstr>“CLIENTS DO NOT COME FIRST. EMPLOYEES COME FIRST. IF YOU TAKE CARE OF YOUR EMPLOYEES, THEY WILL TAKE CARE OF THE CLIENTS.”​   –RICHARD BRANSON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did all the tandem instructors go? Tandem Instructor Retention Survey  </dc:title>
  <cp:lastModifiedBy>George Hargis</cp:lastModifiedBy>
  <cp:revision>1</cp:revision>
  <dcterms:modified xsi:type="dcterms:W3CDTF">2023-02-26T20:15:26Z</dcterms:modified>
</cp:coreProperties>
</file>