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46FEA-9266-7965-0D53-84FD5D5167C4}" v="1379" dt="2023-02-26T18:26:58.457"/>
    <p1510:client id="{916D7C81-687C-45A8-BBC5-E083EA599843}" v="633" dt="2023-02-26T17:53:41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AAABE-CAB2-4465-A21F-A6CAB8145DC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9CD63DC-B55D-4930-B815-E1B4380DAAB2}">
      <dgm:prSet/>
      <dgm:spPr/>
      <dgm:t>
        <a:bodyPr/>
        <a:lstStyle/>
        <a:p>
          <a:pPr>
            <a:defRPr cap="all"/>
          </a:pPr>
          <a:r>
            <a:rPr lang="en-GB"/>
            <a:t>Self Audits (Initial and review)</a:t>
          </a:r>
          <a:endParaRPr lang="en-US"/>
        </a:p>
      </dgm:t>
    </dgm:pt>
    <dgm:pt modelId="{1A972770-75F1-4DC7-9B47-A37290E5D0DB}" type="parTrans" cxnId="{9E638A93-2425-4666-A22F-CC0875E08FAD}">
      <dgm:prSet/>
      <dgm:spPr/>
      <dgm:t>
        <a:bodyPr/>
        <a:lstStyle/>
        <a:p>
          <a:endParaRPr lang="en-US"/>
        </a:p>
      </dgm:t>
    </dgm:pt>
    <dgm:pt modelId="{FDAF43D6-A4BC-4299-9C1F-023CFB61B85C}" type="sibTrans" cxnId="{9E638A93-2425-4666-A22F-CC0875E08FAD}">
      <dgm:prSet/>
      <dgm:spPr/>
      <dgm:t>
        <a:bodyPr/>
        <a:lstStyle/>
        <a:p>
          <a:endParaRPr lang="en-US"/>
        </a:p>
      </dgm:t>
    </dgm:pt>
    <dgm:pt modelId="{6CB997D9-EAE9-48FD-92FA-9C2980CF05AA}">
      <dgm:prSet/>
      <dgm:spPr/>
      <dgm:t>
        <a:bodyPr/>
        <a:lstStyle/>
        <a:p>
          <a:pPr>
            <a:defRPr cap="all"/>
          </a:pPr>
          <a:r>
            <a:rPr lang="en-GB"/>
            <a:t>Online Course  - Inclusive marketing</a:t>
          </a:r>
          <a:endParaRPr lang="en-US"/>
        </a:p>
      </dgm:t>
    </dgm:pt>
    <dgm:pt modelId="{4B317EA2-DCFA-493F-8212-8D18720959DA}" type="parTrans" cxnId="{149B2465-20A1-4E68-9228-22C776EA4B43}">
      <dgm:prSet/>
      <dgm:spPr/>
      <dgm:t>
        <a:bodyPr/>
        <a:lstStyle/>
        <a:p>
          <a:endParaRPr lang="en-US"/>
        </a:p>
      </dgm:t>
    </dgm:pt>
    <dgm:pt modelId="{1B109F2F-9230-4FC9-A645-54DB4A74CF18}" type="sibTrans" cxnId="{149B2465-20A1-4E68-9228-22C776EA4B43}">
      <dgm:prSet/>
      <dgm:spPr/>
      <dgm:t>
        <a:bodyPr/>
        <a:lstStyle/>
        <a:p>
          <a:endParaRPr lang="en-US"/>
        </a:p>
      </dgm:t>
    </dgm:pt>
    <dgm:pt modelId="{2C26938B-5615-4793-9DAE-74EBA1BB6F5A}">
      <dgm:prSet/>
      <dgm:spPr/>
      <dgm:t>
        <a:bodyPr/>
        <a:lstStyle/>
        <a:p>
          <a:pPr>
            <a:defRPr cap="all"/>
          </a:pPr>
          <a:r>
            <a:rPr lang="en-GB"/>
            <a:t>Marketing Support</a:t>
          </a:r>
          <a:endParaRPr lang="en-US"/>
        </a:p>
      </dgm:t>
    </dgm:pt>
    <dgm:pt modelId="{7063B1A0-EB9E-47AA-9A63-CE1371D231DE}" type="parTrans" cxnId="{3F091612-8D3A-4B5C-84FB-0F77C8CE7DDD}">
      <dgm:prSet/>
      <dgm:spPr/>
      <dgm:t>
        <a:bodyPr/>
        <a:lstStyle/>
        <a:p>
          <a:endParaRPr lang="en-US"/>
        </a:p>
      </dgm:t>
    </dgm:pt>
    <dgm:pt modelId="{1740697E-5438-4144-AF68-36DBC18C9E34}" type="sibTrans" cxnId="{3F091612-8D3A-4B5C-84FB-0F77C8CE7DDD}">
      <dgm:prSet/>
      <dgm:spPr/>
      <dgm:t>
        <a:bodyPr/>
        <a:lstStyle/>
        <a:p>
          <a:endParaRPr lang="en-US"/>
        </a:p>
      </dgm:t>
    </dgm:pt>
    <dgm:pt modelId="{CA0D2EE4-0D09-4130-A35C-D970684D134A}">
      <dgm:prSet/>
      <dgm:spPr/>
      <dgm:t>
        <a:bodyPr/>
        <a:lstStyle/>
        <a:p>
          <a:pPr>
            <a:defRPr cap="all"/>
          </a:pPr>
          <a:r>
            <a:rPr lang="en-GB"/>
            <a:t>Inclusivity marketing strategy</a:t>
          </a:r>
          <a:endParaRPr lang="en-US"/>
        </a:p>
      </dgm:t>
    </dgm:pt>
    <dgm:pt modelId="{6FA84798-7D87-4074-A43F-A1FBF15492D3}" type="parTrans" cxnId="{28AE3E69-EBA1-4713-A93B-8F2E52683767}">
      <dgm:prSet/>
      <dgm:spPr/>
      <dgm:t>
        <a:bodyPr/>
        <a:lstStyle/>
        <a:p>
          <a:endParaRPr lang="en-US"/>
        </a:p>
      </dgm:t>
    </dgm:pt>
    <dgm:pt modelId="{D84003BA-3196-4349-B124-8D1BBC1625D3}" type="sibTrans" cxnId="{28AE3E69-EBA1-4713-A93B-8F2E52683767}">
      <dgm:prSet/>
      <dgm:spPr/>
      <dgm:t>
        <a:bodyPr/>
        <a:lstStyle/>
        <a:p>
          <a:endParaRPr lang="en-US"/>
        </a:p>
      </dgm:t>
    </dgm:pt>
    <dgm:pt modelId="{55E82459-A150-4366-B797-217B1F697073}" type="pres">
      <dgm:prSet presAssocID="{CA6AAABE-CAB2-4465-A21F-A6CAB8145DC2}" presName="root" presStyleCnt="0">
        <dgm:presLayoutVars>
          <dgm:dir/>
          <dgm:resizeHandles val="exact"/>
        </dgm:presLayoutVars>
      </dgm:prSet>
      <dgm:spPr/>
    </dgm:pt>
    <dgm:pt modelId="{4353A3ED-402E-4B35-A2D4-511A4032286F}" type="pres">
      <dgm:prSet presAssocID="{E9CD63DC-B55D-4930-B815-E1B4380DAAB2}" presName="compNode" presStyleCnt="0"/>
      <dgm:spPr/>
    </dgm:pt>
    <dgm:pt modelId="{3A0A25C4-021F-4DF9-BEB8-C3D3CAA66F2B}" type="pres">
      <dgm:prSet presAssocID="{E9CD63DC-B55D-4930-B815-E1B4380DAAB2}" presName="iconBgRect" presStyleLbl="bgShp" presStyleIdx="0" presStyleCnt="4"/>
      <dgm:spPr/>
    </dgm:pt>
    <dgm:pt modelId="{DECC0DBE-0A7E-47B5-9C4D-6521128E938C}" type="pres">
      <dgm:prSet presAssocID="{E9CD63DC-B55D-4930-B815-E1B4380DAAB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117AF36-C04A-461B-BCA0-8CDD83B76673}" type="pres">
      <dgm:prSet presAssocID="{E9CD63DC-B55D-4930-B815-E1B4380DAAB2}" presName="spaceRect" presStyleCnt="0"/>
      <dgm:spPr/>
    </dgm:pt>
    <dgm:pt modelId="{006E7600-6013-439F-886F-6B6358AB42F7}" type="pres">
      <dgm:prSet presAssocID="{E9CD63DC-B55D-4930-B815-E1B4380DAAB2}" presName="textRect" presStyleLbl="revTx" presStyleIdx="0" presStyleCnt="4">
        <dgm:presLayoutVars>
          <dgm:chMax val="1"/>
          <dgm:chPref val="1"/>
        </dgm:presLayoutVars>
      </dgm:prSet>
      <dgm:spPr/>
    </dgm:pt>
    <dgm:pt modelId="{FDC8BD92-D079-4526-A705-52F860A1269E}" type="pres">
      <dgm:prSet presAssocID="{FDAF43D6-A4BC-4299-9C1F-023CFB61B85C}" presName="sibTrans" presStyleCnt="0"/>
      <dgm:spPr/>
    </dgm:pt>
    <dgm:pt modelId="{FE4C710C-C95D-414C-89EB-6DF4C93F3920}" type="pres">
      <dgm:prSet presAssocID="{6CB997D9-EAE9-48FD-92FA-9C2980CF05AA}" presName="compNode" presStyleCnt="0"/>
      <dgm:spPr/>
    </dgm:pt>
    <dgm:pt modelId="{5A2E010C-0461-4341-9842-8D3BCD773390}" type="pres">
      <dgm:prSet presAssocID="{6CB997D9-EAE9-48FD-92FA-9C2980CF05AA}" presName="iconBgRect" presStyleLbl="bgShp" presStyleIdx="1" presStyleCnt="4"/>
      <dgm:spPr/>
    </dgm:pt>
    <dgm:pt modelId="{989F97A9-4DA2-4117-8FDB-A623B5BE2F4C}" type="pres">
      <dgm:prSet presAssocID="{6CB997D9-EAE9-48FD-92FA-9C2980CF05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2F77364-6B8E-4B4F-8A42-C4DB7B1FC741}" type="pres">
      <dgm:prSet presAssocID="{6CB997D9-EAE9-48FD-92FA-9C2980CF05AA}" presName="spaceRect" presStyleCnt="0"/>
      <dgm:spPr/>
    </dgm:pt>
    <dgm:pt modelId="{BF6B291F-F17C-4594-8692-6E45488DCF68}" type="pres">
      <dgm:prSet presAssocID="{6CB997D9-EAE9-48FD-92FA-9C2980CF05AA}" presName="textRect" presStyleLbl="revTx" presStyleIdx="1" presStyleCnt="4">
        <dgm:presLayoutVars>
          <dgm:chMax val="1"/>
          <dgm:chPref val="1"/>
        </dgm:presLayoutVars>
      </dgm:prSet>
      <dgm:spPr/>
    </dgm:pt>
    <dgm:pt modelId="{9E796BEC-964A-44C0-AF7F-3B12864DA5C6}" type="pres">
      <dgm:prSet presAssocID="{1B109F2F-9230-4FC9-A645-54DB4A74CF18}" presName="sibTrans" presStyleCnt="0"/>
      <dgm:spPr/>
    </dgm:pt>
    <dgm:pt modelId="{F976356B-8542-4EDA-8AF2-E7FEC2364295}" type="pres">
      <dgm:prSet presAssocID="{2C26938B-5615-4793-9DAE-74EBA1BB6F5A}" presName="compNode" presStyleCnt="0"/>
      <dgm:spPr/>
    </dgm:pt>
    <dgm:pt modelId="{739FEF00-1035-458D-9B87-65D732C478D5}" type="pres">
      <dgm:prSet presAssocID="{2C26938B-5615-4793-9DAE-74EBA1BB6F5A}" presName="iconBgRect" presStyleLbl="bgShp" presStyleIdx="2" presStyleCnt="4"/>
      <dgm:spPr/>
    </dgm:pt>
    <dgm:pt modelId="{EDFD731A-B889-4227-8217-E198B1425CD0}" type="pres">
      <dgm:prSet presAssocID="{2C26938B-5615-4793-9DAE-74EBA1BB6F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771D9750-6EF3-4EA2-A23B-B36DB1C109EA}" type="pres">
      <dgm:prSet presAssocID="{2C26938B-5615-4793-9DAE-74EBA1BB6F5A}" presName="spaceRect" presStyleCnt="0"/>
      <dgm:spPr/>
    </dgm:pt>
    <dgm:pt modelId="{8599A8B3-1138-4FF6-9B87-401A2D975D35}" type="pres">
      <dgm:prSet presAssocID="{2C26938B-5615-4793-9DAE-74EBA1BB6F5A}" presName="textRect" presStyleLbl="revTx" presStyleIdx="2" presStyleCnt="4">
        <dgm:presLayoutVars>
          <dgm:chMax val="1"/>
          <dgm:chPref val="1"/>
        </dgm:presLayoutVars>
      </dgm:prSet>
      <dgm:spPr/>
    </dgm:pt>
    <dgm:pt modelId="{201ACCD6-6267-4023-AC19-CDF7C0F933DF}" type="pres">
      <dgm:prSet presAssocID="{1740697E-5438-4144-AF68-36DBC18C9E34}" presName="sibTrans" presStyleCnt="0"/>
      <dgm:spPr/>
    </dgm:pt>
    <dgm:pt modelId="{AD421612-07B9-40D4-88DB-EF4D8FCE29AE}" type="pres">
      <dgm:prSet presAssocID="{CA0D2EE4-0D09-4130-A35C-D970684D134A}" presName="compNode" presStyleCnt="0"/>
      <dgm:spPr/>
    </dgm:pt>
    <dgm:pt modelId="{0B141301-5177-41FE-B8C8-22992F8F01CB}" type="pres">
      <dgm:prSet presAssocID="{CA0D2EE4-0D09-4130-A35C-D970684D134A}" presName="iconBgRect" presStyleLbl="bgShp" presStyleIdx="3" presStyleCnt="4"/>
      <dgm:spPr/>
    </dgm:pt>
    <dgm:pt modelId="{6852986A-F55B-4E8A-A170-EA0191FB0CE3}" type="pres">
      <dgm:prSet presAssocID="{CA0D2EE4-0D09-4130-A35C-D970684D134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BA6CE511-77FF-416A-BA96-67EA6A9E61D8}" type="pres">
      <dgm:prSet presAssocID="{CA0D2EE4-0D09-4130-A35C-D970684D134A}" presName="spaceRect" presStyleCnt="0"/>
      <dgm:spPr/>
    </dgm:pt>
    <dgm:pt modelId="{EAC5E12B-6ECD-4DC5-9E9E-072ADE67DE83}" type="pres">
      <dgm:prSet presAssocID="{CA0D2EE4-0D09-4130-A35C-D970684D134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F091612-8D3A-4B5C-84FB-0F77C8CE7DDD}" srcId="{CA6AAABE-CAB2-4465-A21F-A6CAB8145DC2}" destId="{2C26938B-5615-4793-9DAE-74EBA1BB6F5A}" srcOrd="2" destOrd="0" parTransId="{7063B1A0-EB9E-47AA-9A63-CE1371D231DE}" sibTransId="{1740697E-5438-4144-AF68-36DBC18C9E34}"/>
    <dgm:cxn modelId="{DF740B5E-72A7-4929-BFB1-0CB11F387261}" type="presOf" srcId="{CA6AAABE-CAB2-4465-A21F-A6CAB8145DC2}" destId="{55E82459-A150-4366-B797-217B1F697073}" srcOrd="0" destOrd="0" presId="urn:microsoft.com/office/officeart/2018/5/layout/IconCircleLabelList"/>
    <dgm:cxn modelId="{4973CE63-E5BF-4642-B8B3-A6094044C28A}" type="presOf" srcId="{6CB997D9-EAE9-48FD-92FA-9C2980CF05AA}" destId="{BF6B291F-F17C-4594-8692-6E45488DCF68}" srcOrd="0" destOrd="0" presId="urn:microsoft.com/office/officeart/2018/5/layout/IconCircleLabelList"/>
    <dgm:cxn modelId="{149B2465-20A1-4E68-9228-22C776EA4B43}" srcId="{CA6AAABE-CAB2-4465-A21F-A6CAB8145DC2}" destId="{6CB997D9-EAE9-48FD-92FA-9C2980CF05AA}" srcOrd="1" destOrd="0" parTransId="{4B317EA2-DCFA-493F-8212-8D18720959DA}" sibTransId="{1B109F2F-9230-4FC9-A645-54DB4A74CF18}"/>
    <dgm:cxn modelId="{28AE3E69-EBA1-4713-A93B-8F2E52683767}" srcId="{CA6AAABE-CAB2-4465-A21F-A6CAB8145DC2}" destId="{CA0D2EE4-0D09-4130-A35C-D970684D134A}" srcOrd="3" destOrd="0" parTransId="{6FA84798-7D87-4074-A43F-A1FBF15492D3}" sibTransId="{D84003BA-3196-4349-B124-8D1BBC1625D3}"/>
    <dgm:cxn modelId="{9E638A93-2425-4666-A22F-CC0875E08FAD}" srcId="{CA6AAABE-CAB2-4465-A21F-A6CAB8145DC2}" destId="{E9CD63DC-B55D-4930-B815-E1B4380DAAB2}" srcOrd="0" destOrd="0" parTransId="{1A972770-75F1-4DC7-9B47-A37290E5D0DB}" sibTransId="{FDAF43D6-A4BC-4299-9C1F-023CFB61B85C}"/>
    <dgm:cxn modelId="{FC3175A6-A518-46D7-8BC8-F3D58C6887C1}" type="presOf" srcId="{CA0D2EE4-0D09-4130-A35C-D970684D134A}" destId="{EAC5E12B-6ECD-4DC5-9E9E-072ADE67DE83}" srcOrd="0" destOrd="0" presId="urn:microsoft.com/office/officeart/2018/5/layout/IconCircleLabelList"/>
    <dgm:cxn modelId="{9E0313BC-265A-46AE-B802-70273D275B2D}" type="presOf" srcId="{2C26938B-5615-4793-9DAE-74EBA1BB6F5A}" destId="{8599A8B3-1138-4FF6-9B87-401A2D975D35}" srcOrd="0" destOrd="0" presId="urn:microsoft.com/office/officeart/2018/5/layout/IconCircleLabelList"/>
    <dgm:cxn modelId="{BE2FB5DA-6815-4715-8AD0-FF313F33362C}" type="presOf" srcId="{E9CD63DC-B55D-4930-B815-E1B4380DAAB2}" destId="{006E7600-6013-439F-886F-6B6358AB42F7}" srcOrd="0" destOrd="0" presId="urn:microsoft.com/office/officeart/2018/5/layout/IconCircleLabelList"/>
    <dgm:cxn modelId="{7B858E61-FACC-47B7-B7E6-B0AE5360A799}" type="presParOf" srcId="{55E82459-A150-4366-B797-217B1F697073}" destId="{4353A3ED-402E-4B35-A2D4-511A4032286F}" srcOrd="0" destOrd="0" presId="urn:microsoft.com/office/officeart/2018/5/layout/IconCircleLabelList"/>
    <dgm:cxn modelId="{3827F425-7713-4BFC-8303-ADE4FCBB2801}" type="presParOf" srcId="{4353A3ED-402E-4B35-A2D4-511A4032286F}" destId="{3A0A25C4-021F-4DF9-BEB8-C3D3CAA66F2B}" srcOrd="0" destOrd="0" presId="urn:microsoft.com/office/officeart/2018/5/layout/IconCircleLabelList"/>
    <dgm:cxn modelId="{F0E8343A-C889-428D-BFE7-7D5B2682B998}" type="presParOf" srcId="{4353A3ED-402E-4B35-A2D4-511A4032286F}" destId="{DECC0DBE-0A7E-47B5-9C4D-6521128E938C}" srcOrd="1" destOrd="0" presId="urn:microsoft.com/office/officeart/2018/5/layout/IconCircleLabelList"/>
    <dgm:cxn modelId="{14EED1CC-05E2-4A61-A57E-D083EB10B6E0}" type="presParOf" srcId="{4353A3ED-402E-4B35-A2D4-511A4032286F}" destId="{B117AF36-C04A-461B-BCA0-8CDD83B76673}" srcOrd="2" destOrd="0" presId="urn:microsoft.com/office/officeart/2018/5/layout/IconCircleLabelList"/>
    <dgm:cxn modelId="{B8188D3B-D734-4883-835F-F5D5EAED5ECD}" type="presParOf" srcId="{4353A3ED-402E-4B35-A2D4-511A4032286F}" destId="{006E7600-6013-439F-886F-6B6358AB42F7}" srcOrd="3" destOrd="0" presId="urn:microsoft.com/office/officeart/2018/5/layout/IconCircleLabelList"/>
    <dgm:cxn modelId="{38590B88-A552-40E6-8121-69D62BEB4CE5}" type="presParOf" srcId="{55E82459-A150-4366-B797-217B1F697073}" destId="{FDC8BD92-D079-4526-A705-52F860A1269E}" srcOrd="1" destOrd="0" presId="urn:microsoft.com/office/officeart/2018/5/layout/IconCircleLabelList"/>
    <dgm:cxn modelId="{C70FD00C-27D4-4FB9-81CB-2A3D23BCBCFA}" type="presParOf" srcId="{55E82459-A150-4366-B797-217B1F697073}" destId="{FE4C710C-C95D-414C-89EB-6DF4C93F3920}" srcOrd="2" destOrd="0" presId="urn:microsoft.com/office/officeart/2018/5/layout/IconCircleLabelList"/>
    <dgm:cxn modelId="{208AE5FE-F2F9-4418-B6F2-80F82A02015C}" type="presParOf" srcId="{FE4C710C-C95D-414C-89EB-6DF4C93F3920}" destId="{5A2E010C-0461-4341-9842-8D3BCD773390}" srcOrd="0" destOrd="0" presId="urn:microsoft.com/office/officeart/2018/5/layout/IconCircleLabelList"/>
    <dgm:cxn modelId="{F0114A6D-2B95-460F-8952-D7AA85AF2E4A}" type="presParOf" srcId="{FE4C710C-C95D-414C-89EB-6DF4C93F3920}" destId="{989F97A9-4DA2-4117-8FDB-A623B5BE2F4C}" srcOrd="1" destOrd="0" presId="urn:microsoft.com/office/officeart/2018/5/layout/IconCircleLabelList"/>
    <dgm:cxn modelId="{8DB8C992-F75D-45A7-856B-7B9A3F5F09DE}" type="presParOf" srcId="{FE4C710C-C95D-414C-89EB-6DF4C93F3920}" destId="{42F77364-6B8E-4B4F-8A42-C4DB7B1FC741}" srcOrd="2" destOrd="0" presId="urn:microsoft.com/office/officeart/2018/5/layout/IconCircleLabelList"/>
    <dgm:cxn modelId="{5368D7ED-5123-4677-B2AE-52413230D33E}" type="presParOf" srcId="{FE4C710C-C95D-414C-89EB-6DF4C93F3920}" destId="{BF6B291F-F17C-4594-8692-6E45488DCF68}" srcOrd="3" destOrd="0" presId="urn:microsoft.com/office/officeart/2018/5/layout/IconCircleLabelList"/>
    <dgm:cxn modelId="{91221E9C-9F0F-4597-843E-D9D33B7BA845}" type="presParOf" srcId="{55E82459-A150-4366-B797-217B1F697073}" destId="{9E796BEC-964A-44C0-AF7F-3B12864DA5C6}" srcOrd="3" destOrd="0" presId="urn:microsoft.com/office/officeart/2018/5/layout/IconCircleLabelList"/>
    <dgm:cxn modelId="{0A4F7C21-02AA-48CD-9D8E-D0E8761953CC}" type="presParOf" srcId="{55E82459-A150-4366-B797-217B1F697073}" destId="{F976356B-8542-4EDA-8AF2-E7FEC2364295}" srcOrd="4" destOrd="0" presId="urn:microsoft.com/office/officeart/2018/5/layout/IconCircleLabelList"/>
    <dgm:cxn modelId="{EE8DBB1D-537E-4B30-8F2A-A114462980E1}" type="presParOf" srcId="{F976356B-8542-4EDA-8AF2-E7FEC2364295}" destId="{739FEF00-1035-458D-9B87-65D732C478D5}" srcOrd="0" destOrd="0" presId="urn:microsoft.com/office/officeart/2018/5/layout/IconCircleLabelList"/>
    <dgm:cxn modelId="{00292A44-FFEA-4049-9848-8E0354757C60}" type="presParOf" srcId="{F976356B-8542-4EDA-8AF2-E7FEC2364295}" destId="{EDFD731A-B889-4227-8217-E198B1425CD0}" srcOrd="1" destOrd="0" presId="urn:microsoft.com/office/officeart/2018/5/layout/IconCircleLabelList"/>
    <dgm:cxn modelId="{1C8A0FB4-42AF-4FE8-81A4-2F58096BDF0F}" type="presParOf" srcId="{F976356B-8542-4EDA-8AF2-E7FEC2364295}" destId="{771D9750-6EF3-4EA2-A23B-B36DB1C109EA}" srcOrd="2" destOrd="0" presId="urn:microsoft.com/office/officeart/2018/5/layout/IconCircleLabelList"/>
    <dgm:cxn modelId="{7274E730-5EBA-4F35-8EF4-50E3838BCE39}" type="presParOf" srcId="{F976356B-8542-4EDA-8AF2-E7FEC2364295}" destId="{8599A8B3-1138-4FF6-9B87-401A2D975D35}" srcOrd="3" destOrd="0" presId="urn:microsoft.com/office/officeart/2018/5/layout/IconCircleLabelList"/>
    <dgm:cxn modelId="{C2A3BF63-5A2E-4942-8DAB-2B5061139A8D}" type="presParOf" srcId="{55E82459-A150-4366-B797-217B1F697073}" destId="{201ACCD6-6267-4023-AC19-CDF7C0F933DF}" srcOrd="5" destOrd="0" presId="urn:microsoft.com/office/officeart/2018/5/layout/IconCircleLabelList"/>
    <dgm:cxn modelId="{B75BA16A-FD65-4A45-B278-D58B62E4B0E1}" type="presParOf" srcId="{55E82459-A150-4366-B797-217B1F697073}" destId="{AD421612-07B9-40D4-88DB-EF4D8FCE29AE}" srcOrd="6" destOrd="0" presId="urn:microsoft.com/office/officeart/2018/5/layout/IconCircleLabelList"/>
    <dgm:cxn modelId="{F2072953-E655-4CEB-BB73-662C6D3F4773}" type="presParOf" srcId="{AD421612-07B9-40D4-88DB-EF4D8FCE29AE}" destId="{0B141301-5177-41FE-B8C8-22992F8F01CB}" srcOrd="0" destOrd="0" presId="urn:microsoft.com/office/officeart/2018/5/layout/IconCircleLabelList"/>
    <dgm:cxn modelId="{04FF69BF-FF08-4D5B-AB81-EDC257241C13}" type="presParOf" srcId="{AD421612-07B9-40D4-88DB-EF4D8FCE29AE}" destId="{6852986A-F55B-4E8A-A170-EA0191FB0CE3}" srcOrd="1" destOrd="0" presId="urn:microsoft.com/office/officeart/2018/5/layout/IconCircleLabelList"/>
    <dgm:cxn modelId="{8ED5E5BA-BE78-44D8-9242-806385209FBB}" type="presParOf" srcId="{AD421612-07B9-40D4-88DB-EF4D8FCE29AE}" destId="{BA6CE511-77FF-416A-BA96-67EA6A9E61D8}" srcOrd="2" destOrd="0" presId="urn:microsoft.com/office/officeart/2018/5/layout/IconCircleLabelList"/>
    <dgm:cxn modelId="{16FDFEF4-5E62-401A-8BE7-82D35A73515F}" type="presParOf" srcId="{AD421612-07B9-40D4-88DB-EF4D8FCE29AE}" destId="{EAC5E12B-6ECD-4DC5-9E9E-072ADE67DE8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A25C4-021F-4DF9-BEB8-C3D3CAA66F2B}">
      <dsp:nvSpPr>
        <dsp:cNvPr id="0" name=""/>
        <dsp:cNvSpPr/>
      </dsp:nvSpPr>
      <dsp:spPr>
        <a:xfrm>
          <a:off x="549582" y="480041"/>
          <a:ext cx="1444626" cy="14446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C0DBE-0A7E-47B5-9C4D-6521128E938C}">
      <dsp:nvSpPr>
        <dsp:cNvPr id="0" name=""/>
        <dsp:cNvSpPr/>
      </dsp:nvSpPr>
      <dsp:spPr>
        <a:xfrm>
          <a:off x="857453" y="787912"/>
          <a:ext cx="828883" cy="8288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E7600-6013-439F-886F-6B6358AB42F7}">
      <dsp:nvSpPr>
        <dsp:cNvPr id="0" name=""/>
        <dsp:cNvSpPr/>
      </dsp:nvSpPr>
      <dsp:spPr>
        <a:xfrm>
          <a:off x="87775" y="2374633"/>
          <a:ext cx="23682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Self Audits (Initial and review)</a:t>
          </a:r>
          <a:endParaRPr lang="en-US" sz="1700" kern="1200"/>
        </a:p>
      </dsp:txBody>
      <dsp:txXfrm>
        <a:off x="87775" y="2374633"/>
        <a:ext cx="2368239" cy="720000"/>
      </dsp:txXfrm>
    </dsp:sp>
    <dsp:sp modelId="{5A2E010C-0461-4341-9842-8D3BCD773390}">
      <dsp:nvSpPr>
        <dsp:cNvPr id="0" name=""/>
        <dsp:cNvSpPr/>
      </dsp:nvSpPr>
      <dsp:spPr>
        <a:xfrm>
          <a:off x="3332264" y="480041"/>
          <a:ext cx="1444626" cy="14446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F97A9-4DA2-4117-8FDB-A623B5BE2F4C}">
      <dsp:nvSpPr>
        <dsp:cNvPr id="0" name=""/>
        <dsp:cNvSpPr/>
      </dsp:nvSpPr>
      <dsp:spPr>
        <a:xfrm>
          <a:off x="3640135" y="787912"/>
          <a:ext cx="828883" cy="8288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B291F-F17C-4594-8692-6E45488DCF68}">
      <dsp:nvSpPr>
        <dsp:cNvPr id="0" name=""/>
        <dsp:cNvSpPr/>
      </dsp:nvSpPr>
      <dsp:spPr>
        <a:xfrm>
          <a:off x="2870457" y="2374633"/>
          <a:ext cx="23682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Online Course  - Inclusive marketing</a:t>
          </a:r>
          <a:endParaRPr lang="en-US" sz="1700" kern="1200"/>
        </a:p>
      </dsp:txBody>
      <dsp:txXfrm>
        <a:off x="2870457" y="2374633"/>
        <a:ext cx="2368239" cy="720000"/>
      </dsp:txXfrm>
    </dsp:sp>
    <dsp:sp modelId="{739FEF00-1035-458D-9B87-65D732C478D5}">
      <dsp:nvSpPr>
        <dsp:cNvPr id="0" name=""/>
        <dsp:cNvSpPr/>
      </dsp:nvSpPr>
      <dsp:spPr>
        <a:xfrm>
          <a:off x="6114946" y="480041"/>
          <a:ext cx="1444626" cy="14446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D731A-B889-4227-8217-E198B1425CD0}">
      <dsp:nvSpPr>
        <dsp:cNvPr id="0" name=""/>
        <dsp:cNvSpPr/>
      </dsp:nvSpPr>
      <dsp:spPr>
        <a:xfrm>
          <a:off x="6422817" y="787912"/>
          <a:ext cx="828883" cy="8288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9A8B3-1138-4FF6-9B87-401A2D975D35}">
      <dsp:nvSpPr>
        <dsp:cNvPr id="0" name=""/>
        <dsp:cNvSpPr/>
      </dsp:nvSpPr>
      <dsp:spPr>
        <a:xfrm>
          <a:off x="5653139" y="2374633"/>
          <a:ext cx="23682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Marketing Support</a:t>
          </a:r>
          <a:endParaRPr lang="en-US" sz="1700" kern="1200"/>
        </a:p>
      </dsp:txBody>
      <dsp:txXfrm>
        <a:off x="5653139" y="2374633"/>
        <a:ext cx="2368239" cy="720000"/>
      </dsp:txXfrm>
    </dsp:sp>
    <dsp:sp modelId="{0B141301-5177-41FE-B8C8-22992F8F01CB}">
      <dsp:nvSpPr>
        <dsp:cNvPr id="0" name=""/>
        <dsp:cNvSpPr/>
      </dsp:nvSpPr>
      <dsp:spPr>
        <a:xfrm>
          <a:off x="8897628" y="480041"/>
          <a:ext cx="1444626" cy="14446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2986A-F55B-4E8A-A170-EA0191FB0CE3}">
      <dsp:nvSpPr>
        <dsp:cNvPr id="0" name=""/>
        <dsp:cNvSpPr/>
      </dsp:nvSpPr>
      <dsp:spPr>
        <a:xfrm>
          <a:off x="9205499" y="787912"/>
          <a:ext cx="828883" cy="8288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5E12B-6ECD-4DC5-9E9E-072ADE67DE83}">
      <dsp:nvSpPr>
        <dsp:cNvPr id="0" name=""/>
        <dsp:cNvSpPr/>
      </dsp:nvSpPr>
      <dsp:spPr>
        <a:xfrm>
          <a:off x="8435821" y="2374633"/>
          <a:ext cx="23682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kern="1200"/>
            <a:t>Inclusivity marketing strategy</a:t>
          </a:r>
          <a:endParaRPr lang="en-US" sz="1700" kern="1200"/>
        </a:p>
      </dsp:txBody>
      <dsp:txXfrm>
        <a:off x="8435821" y="2374633"/>
        <a:ext cx="236823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57B0-1435-41E5-86DB-3A617D442FA9}" type="datetimeFigureOut">
              <a:t>2/26/2023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E9016-79DA-4FD4-A32B-437793ADD0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9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7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4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77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3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2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7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jZCDQYIhUg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tyLWbe6z_Z8?feature=oembed" TargetMode="External"/><Relationship Id="rId1" Type="http://schemas.openxmlformats.org/officeDocument/2006/relationships/video" Target="https://www.youtube.com/embed/aGd_Rrs-qNY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20FBD20-EC25-4BEE-AD5F-E459FA1E6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B0B29F6-5C9C-97B1-F22F-F00AAD42A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3" r="-2" b="5594"/>
          <a:stretch/>
        </p:blipFill>
        <p:spPr>
          <a:xfrm>
            <a:off x="20" y="-4"/>
            <a:ext cx="12191980" cy="6858004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0880"/>
            <a:ext cx="12192000" cy="362712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199" y="2362200"/>
            <a:ext cx="6438645" cy="2400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3700">
                <a:ea typeface="+mj-lt"/>
                <a:cs typeface="+mj-lt"/>
              </a:rPr>
              <a:t>Authentic Marketing using Visual Representation</a:t>
            </a:r>
            <a:endParaRPr lang="en-US" sz="37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16E63E38-D4B0-494B-9C7F-0ECA5A413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184CD-FF06-C6FD-F212-0969FD90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14400"/>
            <a:ext cx="8191500" cy="1447800"/>
          </a:xfrm>
        </p:spPr>
        <p:txBody>
          <a:bodyPr>
            <a:normAutofit/>
          </a:bodyPr>
          <a:lstStyle/>
          <a:p>
            <a:r>
              <a:rPr lang="en-GB"/>
              <a:t>Impact of visual representation on nursing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BA2EB-66CB-9C21-8F8B-313658ACA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2767748"/>
            <a:ext cx="8191500" cy="34425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900">
                <a:latin typeface="Calibri"/>
                <a:ea typeface="+mn-lt"/>
                <a:cs typeface="+mn-lt"/>
              </a:rPr>
              <a:t>11% of Registered Nurses in the UK identify as male. 89% identify as female</a:t>
            </a:r>
          </a:p>
          <a:p>
            <a:pPr marL="0" indent="0">
              <a:buNone/>
            </a:pPr>
            <a:endParaRPr lang="en-GB" sz="1900">
              <a:latin typeface="Calibri"/>
              <a:ea typeface="+mn-lt"/>
              <a:cs typeface="+mn-lt"/>
            </a:endParaRPr>
          </a:p>
          <a:p>
            <a:r>
              <a:rPr lang="en-GB" sz="1900">
                <a:latin typeface="Calibri"/>
                <a:ea typeface="+mn-lt"/>
                <a:cs typeface="+mn-lt"/>
              </a:rPr>
              <a:t>A record breaking number of male school leavers applied to be nurses following NHS England’s successful “We Are The NHS” recruitment campaign.</a:t>
            </a:r>
            <a:endParaRPr lang="en-GB" sz="1900">
              <a:latin typeface="Calibri"/>
              <a:cs typeface="Calibri"/>
            </a:endParaRPr>
          </a:p>
          <a:p>
            <a:pPr marL="0" indent="0">
              <a:buNone/>
            </a:pPr>
            <a:endParaRPr lang="en-GB" sz="1900">
              <a:latin typeface="Calibri"/>
              <a:ea typeface="+mn-lt"/>
              <a:cs typeface="+mn-lt"/>
            </a:endParaRPr>
          </a:p>
          <a:p>
            <a:r>
              <a:rPr lang="en-GB" sz="1900">
                <a:latin typeface="Calibri"/>
                <a:ea typeface="+mn-lt"/>
                <a:cs typeface="+mn-lt"/>
              </a:rPr>
              <a:t>Since last year, there has been a total 9% jump in men applying to study nursing, showing that attitudes are changing towards a career that has often wrongly been portrayed as a female profession.</a:t>
            </a:r>
            <a:endParaRPr lang="en-GB" sz="1900">
              <a:latin typeface="Calibri"/>
            </a:endParaRPr>
          </a:p>
          <a:p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62593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EBD94-D671-49F1-EC22-873551455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17" y="1880852"/>
            <a:ext cx="3612603" cy="4202269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Calibri"/>
                <a:ea typeface="+mn-lt"/>
                <a:cs typeface="+mn-lt"/>
              </a:rPr>
              <a:t>Army Statistics</a:t>
            </a:r>
            <a:endParaRPr lang="en-US" sz="1800">
              <a:latin typeface="Calibri"/>
              <a:cs typeface="Calibri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latin typeface="Calibri"/>
              <a:ea typeface="+mn-lt"/>
              <a:cs typeface="+mn-lt"/>
            </a:endParaRPr>
          </a:p>
          <a:p>
            <a:pPr marL="5715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Calibri"/>
                <a:ea typeface="+mn-lt"/>
                <a:cs typeface="+mn-lt"/>
              </a:rPr>
              <a:t>10.9% female</a:t>
            </a:r>
          </a:p>
          <a:p>
            <a:pPr marL="5715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Calibri"/>
                <a:ea typeface="+mn-lt"/>
                <a:cs typeface="+mn-lt"/>
              </a:rPr>
              <a:t>89.1% Male</a:t>
            </a:r>
          </a:p>
          <a:p>
            <a:pPr marL="5715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latin typeface="Calibri"/>
              <a:ea typeface="+mn-lt"/>
              <a:cs typeface="+mn-lt"/>
            </a:endParaRPr>
          </a:p>
          <a:p>
            <a:pPr marL="5715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Calibri"/>
                <a:ea typeface="+mn-lt"/>
                <a:cs typeface="+mn-lt"/>
              </a:rPr>
              <a:t>8.8% BAME</a:t>
            </a:r>
          </a:p>
          <a:p>
            <a:pPr marL="5715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Calibri"/>
                <a:ea typeface="+mn-lt"/>
                <a:cs typeface="+mn-lt"/>
              </a:rPr>
              <a:t>92.2% White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latin typeface="Calibri"/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latin typeface="Calibri"/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Calibri"/>
                <a:ea typeface="+mn-lt"/>
                <a:cs typeface="+mn-lt"/>
              </a:rPr>
              <a:t>Website:</a:t>
            </a:r>
          </a:p>
          <a:p>
            <a:pPr marL="5715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Calibri"/>
                <a:ea typeface="+mn-lt"/>
                <a:cs typeface="+mn-lt"/>
              </a:rPr>
              <a:t>Home Page:  50%male/female ratio</a:t>
            </a:r>
          </a:p>
          <a:p>
            <a:pPr marL="5715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Calibri"/>
                <a:ea typeface="+mn-lt"/>
                <a:cs typeface="+mn-lt"/>
              </a:rPr>
              <a:t>Video: 50% female/male, and 50% BAME/white ratio</a:t>
            </a:r>
            <a:endParaRPr lang="en-GB" sz="1800" dirty="0"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44830B-722B-B78A-4DCF-B9045DDD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934" y="-178694"/>
            <a:ext cx="10625229" cy="1147053"/>
          </a:xfrm>
        </p:spPr>
        <p:txBody>
          <a:bodyPr/>
          <a:lstStyle/>
          <a:p>
            <a:r>
              <a:rPr lang="en-US" dirty="0"/>
              <a:t>Visual representation in the army</a:t>
            </a:r>
          </a:p>
        </p:txBody>
      </p:sp>
      <p:pic>
        <p:nvPicPr>
          <p:cNvPr id="7" name="Picture 7" descr="A picture containing text, screenshot, monitor, screen&#10;&#10;Description automatically generated">
            <a:extLst>
              <a:ext uri="{FF2B5EF4-FFF2-40B4-BE49-F238E27FC236}">
                <a16:creationId xmlns:a16="http://schemas.microsoft.com/office/drawing/2014/main" id="{0DA58095-6CD9-1148-413E-5FCDC4176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539" y="1300256"/>
            <a:ext cx="7457470" cy="51772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8569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10D9-7237-8435-8860-985CDAB1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a typeface="+mj-lt"/>
                <a:cs typeface="+mj-lt"/>
              </a:rPr>
              <a:t>Skydiving  </a:t>
            </a:r>
            <a:br>
              <a:rPr lang="en-GB" dirty="0">
                <a:ea typeface="+mj-lt"/>
                <a:cs typeface="+mj-lt"/>
              </a:rPr>
            </a:br>
            <a:r>
              <a:rPr lang="en-GB" dirty="0">
                <a:ea typeface="+mj-lt"/>
                <a:cs typeface="+mj-lt"/>
              </a:rPr>
              <a:t>APF #Getintoskydiving Campaign</a:t>
            </a:r>
            <a:endParaRPr lang="en-US"/>
          </a:p>
        </p:txBody>
      </p:sp>
      <p:pic>
        <p:nvPicPr>
          <p:cNvPr id="5" name="Online Media 4" title="#getintoskydiving">
            <a:hlinkClick r:id="" action="ppaction://media"/>
            <a:extLst>
              <a:ext uri="{FF2B5EF4-FFF2-40B4-BE49-F238E27FC236}">
                <a16:creationId xmlns:a16="http://schemas.microsoft.com/office/drawing/2014/main" id="{214FED15-2EB6-8256-31D8-26CE4EB13FB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6538" y="1886486"/>
            <a:ext cx="7695127" cy="4824211"/>
          </a:xfrm>
        </p:spPr>
      </p:pic>
    </p:spTree>
    <p:extLst>
      <p:ext uri="{BB962C8B-B14F-4D97-AF65-F5344CB8AC3E}">
        <p14:creationId xmlns:p14="http://schemas.microsoft.com/office/powerpoint/2010/main" val="413727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30C083-7BDA-4E25-BFBB-C9679AF2C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D3C77-18E8-6ACB-148D-A4903757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65" y="1217641"/>
            <a:ext cx="5054689" cy="124063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/>
              <a:t>British Skydiving Statistics &amp; What is Possible?</a:t>
            </a:r>
          </a:p>
        </p:txBody>
      </p:sp>
      <p:pic>
        <p:nvPicPr>
          <p:cNvPr id="4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745BE78-FB61-F0E9-FE22-535D60C3D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9358" y="1048616"/>
            <a:ext cx="5577234" cy="4889555"/>
          </a:xfrm>
          <a:prstGeom prst="rect">
            <a:avLst/>
          </a:prstGeom>
        </p:spPr>
      </p:pic>
      <p:pic>
        <p:nvPicPr>
          <p:cNvPr id="3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85F99DD-76C0-2F28-4646-DC192EF88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52" y="2806700"/>
            <a:ext cx="4498751" cy="301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23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04091-14B2-4D60-28D9-39156B7F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21" y="336460"/>
            <a:ext cx="10625229" cy="1147053"/>
          </a:xfrm>
        </p:spPr>
        <p:txBody>
          <a:bodyPr/>
          <a:lstStyle/>
          <a:p>
            <a:r>
              <a:rPr lang="en-GB" dirty="0">
                <a:ea typeface="+mj-lt"/>
                <a:cs typeface="+mj-lt"/>
              </a:rPr>
              <a:t>Skydive Langar – Burble statistics</a:t>
            </a:r>
            <a:endParaRPr lang="en-US" dirty="0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63E7567-6031-47AA-C00E-7FC9ACF31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3518" y="4718832"/>
            <a:ext cx="2143125" cy="21431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90E67E-B78E-5E50-211A-60D8E531238D}"/>
              </a:ext>
            </a:extLst>
          </p:cNvPr>
          <p:cNvSpPr txBox="1"/>
          <p:nvPr/>
        </p:nvSpPr>
        <p:spPr>
          <a:xfrm>
            <a:off x="872006" y="1888901"/>
            <a:ext cx="4363791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latin typeface="Calibri"/>
                <a:ea typeface="+mn-lt"/>
                <a:cs typeface="+mn-lt"/>
              </a:rPr>
              <a:t>AFF Students Statistics 2021</a:t>
            </a:r>
            <a:endParaRPr lang="en-US" sz="2800" b="1" dirty="0">
              <a:latin typeface="Calibri"/>
            </a:endParaRPr>
          </a:p>
          <a:p>
            <a:pPr algn="l"/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9C7CC6-F027-507E-474F-266D1D40F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27162"/>
              </p:ext>
            </p:extLst>
          </p:nvPr>
        </p:nvGraphicFramePr>
        <p:xfrm>
          <a:off x="958403" y="2639597"/>
          <a:ext cx="5638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781">
                  <a:extLst>
                    <a:ext uri="{9D8B030D-6E8A-4147-A177-3AD203B41FA5}">
                      <a16:colId xmlns:a16="http://schemas.microsoft.com/office/drawing/2014/main" val="1652448145"/>
                    </a:ext>
                  </a:extLst>
                </a:gridCol>
                <a:gridCol w="4315019">
                  <a:extLst>
                    <a:ext uri="{9D8B030D-6E8A-4147-A177-3AD203B41FA5}">
                      <a16:colId xmlns:a16="http://schemas.microsoft.com/office/drawing/2014/main" val="3271466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Male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Female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544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93 = 72%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36 = 28%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805893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9D55229-DE49-F924-6206-D8427E9F7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77005"/>
              </p:ext>
            </p:extLst>
          </p:nvPr>
        </p:nvGraphicFramePr>
        <p:xfrm>
          <a:off x="960192" y="4882667"/>
          <a:ext cx="5892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428714315"/>
                    </a:ext>
                  </a:extLst>
                </a:gridCol>
                <a:gridCol w="4597400">
                  <a:extLst>
                    <a:ext uri="{9D8B030D-6E8A-4147-A177-3AD203B41FA5}">
                      <a16:colId xmlns:a16="http://schemas.microsoft.com/office/drawing/2014/main" val="3545201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Male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Female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286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392 = 74%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</a:rPr>
                        <a:t>141 = 26%</a:t>
                      </a:r>
                      <a:endParaRPr lang="en-GB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30842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13268B6-7DA9-B271-6BCE-A510F19CE971}"/>
              </a:ext>
            </a:extLst>
          </p:cNvPr>
          <p:cNvSpPr txBox="1"/>
          <p:nvPr/>
        </p:nvSpPr>
        <p:spPr>
          <a:xfrm>
            <a:off x="871470" y="4134118"/>
            <a:ext cx="568387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latin typeface="Calibri Light"/>
                <a:cs typeface="Calibri"/>
              </a:rPr>
              <a:t>Registered Sports Jumpers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4B0336-68EF-7084-47B5-F07087C0116B}"/>
              </a:ext>
            </a:extLst>
          </p:cNvPr>
          <p:cNvSpPr txBox="1"/>
          <p:nvPr/>
        </p:nvSpPr>
        <p:spPr>
          <a:xfrm>
            <a:off x="7493358" y="1891048"/>
            <a:ext cx="2614412" cy="381137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>
                <a:latin typeface="Calibri"/>
                <a:cs typeface="Calibri"/>
              </a:rPr>
              <a:t>Potential Reasons:</a:t>
            </a:r>
          </a:p>
          <a:p>
            <a:endParaRPr lang="en-GB"/>
          </a:p>
          <a:p>
            <a:r>
              <a:rPr lang="en-GB" dirty="0">
                <a:latin typeface="Calibri"/>
                <a:cs typeface="Calibri"/>
              </a:rPr>
              <a:t>Social Media</a:t>
            </a:r>
          </a:p>
          <a:p>
            <a:endParaRPr lang="en-GB"/>
          </a:p>
          <a:p>
            <a:r>
              <a:rPr lang="en-GB" dirty="0">
                <a:latin typeface="Calibri"/>
                <a:cs typeface="Calibri"/>
              </a:rPr>
              <a:t>DZ culture/Safety</a:t>
            </a:r>
          </a:p>
          <a:p>
            <a:endParaRPr lang="en-GB"/>
          </a:p>
          <a:p>
            <a:r>
              <a:rPr lang="en-GB" dirty="0">
                <a:latin typeface="Calibri"/>
                <a:cs typeface="Calibri"/>
              </a:rPr>
              <a:t>Location / university connections</a:t>
            </a:r>
          </a:p>
          <a:p>
            <a:endParaRPr lang="en-GB"/>
          </a:p>
          <a:p>
            <a:r>
              <a:rPr lang="en-GB" dirty="0">
                <a:latin typeface="Calibri"/>
                <a:cs typeface="Calibri"/>
              </a:rPr>
              <a:t>High number female instructors/camera fliers/staff</a:t>
            </a:r>
          </a:p>
          <a:p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713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D7A9-8048-6A87-09D7-A9ADE712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a typeface="+mj-lt"/>
                <a:cs typeface="+mj-lt"/>
              </a:rPr>
              <a:t> Visual representation and inclusivity – The effect on a </a:t>
            </a:r>
            <a:r>
              <a:rPr lang="en-GB" dirty="0" err="1">
                <a:ea typeface="+mj-lt"/>
                <a:cs typeface="+mj-lt"/>
              </a:rPr>
              <a:t>uk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dropzone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404B8-592E-1EC4-4C82-83FBB918C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1" y="2095500"/>
            <a:ext cx="4567785" cy="3848100"/>
          </a:xfrm>
          <a:solidFill>
            <a:schemeClr val="accent4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800" b="1" u="sng" dirty="0">
                <a:latin typeface="Calibri"/>
                <a:ea typeface="+mn-lt"/>
                <a:cs typeface="+mn-lt"/>
              </a:rPr>
              <a:t>Actions</a:t>
            </a:r>
            <a:endParaRPr lang="en-US" sz="1800" b="1" dirty="0">
              <a:latin typeface="Calibri"/>
              <a:cs typeface="Calibri"/>
            </a:endParaRPr>
          </a:p>
          <a:p>
            <a:r>
              <a:rPr lang="en-GB" sz="1800" dirty="0">
                <a:latin typeface="Calibri"/>
                <a:ea typeface="+mn-lt"/>
                <a:cs typeface="+mn-lt"/>
              </a:rPr>
              <a:t>Social Media – Visual Representation</a:t>
            </a:r>
            <a:endParaRPr lang="en-GB" sz="1800">
              <a:latin typeface="Calibri"/>
              <a:cs typeface="Calibri"/>
            </a:endParaRPr>
          </a:p>
          <a:p>
            <a:r>
              <a:rPr lang="en-GB" sz="1800" dirty="0">
                <a:latin typeface="Calibri"/>
                <a:ea typeface="+mn-lt"/>
                <a:cs typeface="+mn-lt"/>
              </a:rPr>
              <a:t>Tandem Briefs in other languages</a:t>
            </a:r>
            <a:endParaRPr lang="en-GB" sz="1800" dirty="0">
              <a:latin typeface="Calibri"/>
              <a:cs typeface="Calibri"/>
            </a:endParaRPr>
          </a:p>
          <a:p>
            <a:r>
              <a:rPr lang="en-GB" sz="1800" dirty="0">
                <a:latin typeface="Calibri"/>
                <a:ea typeface="+mn-lt"/>
                <a:cs typeface="+mn-lt"/>
              </a:rPr>
              <a:t>Interpreter</a:t>
            </a:r>
            <a:endParaRPr lang="en-GB" sz="1800" dirty="0">
              <a:latin typeface="Calibri"/>
              <a:cs typeface="Calibri"/>
            </a:endParaRPr>
          </a:p>
          <a:p>
            <a:r>
              <a:rPr lang="en-GB" sz="1800" dirty="0">
                <a:latin typeface="Calibri"/>
                <a:ea typeface="+mn-lt"/>
                <a:cs typeface="+mn-lt"/>
              </a:rPr>
              <a:t>Staff  - Languages</a:t>
            </a:r>
            <a:endParaRPr lang="en-GB" sz="1800" dirty="0">
              <a:latin typeface="Calibri"/>
              <a:cs typeface="Calibri"/>
            </a:endParaRPr>
          </a:p>
          <a:p>
            <a:r>
              <a:rPr lang="en-GB" sz="1800" dirty="0">
                <a:latin typeface="Calibri"/>
                <a:ea typeface="+mn-lt"/>
                <a:cs typeface="+mn-lt"/>
              </a:rPr>
              <a:t>Awareness/advertising on other popular social media platforms</a:t>
            </a:r>
            <a:endParaRPr lang="en-GB" sz="1800">
              <a:latin typeface="Calibri"/>
              <a:cs typeface="Calibri"/>
            </a:endParaRPr>
          </a:p>
          <a:p>
            <a:r>
              <a:rPr lang="en-GB" sz="1800" dirty="0">
                <a:latin typeface="Calibri"/>
                <a:ea typeface="+mn-lt"/>
                <a:cs typeface="+mn-lt"/>
              </a:rPr>
              <a:t>Actively looking to increase female staff in particular tandem instructors</a:t>
            </a:r>
            <a:endParaRPr lang="en-GB" sz="1800">
              <a:latin typeface="Calibri"/>
              <a:cs typeface="Calibri"/>
            </a:endParaRPr>
          </a:p>
          <a:p>
            <a:pPr marL="0" indent="0">
              <a:buNone/>
            </a:pPr>
            <a:endParaRPr lang="en-GB" sz="1800" u="sng" dirty="0"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endParaRPr lang="en-GB" sz="1800" dirty="0"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272C4-13CD-2FA9-19FC-3AA9C2AD7046}"/>
              </a:ext>
            </a:extLst>
          </p:cNvPr>
          <p:cNvSpPr txBox="1"/>
          <p:nvPr/>
        </p:nvSpPr>
        <p:spPr>
          <a:xfrm>
            <a:off x="6686282" y="2098183"/>
            <a:ext cx="3419341" cy="3817840"/>
          </a:xfrm>
          <a:prstGeom prst="rect">
            <a:avLst/>
          </a:prstGeom>
          <a:solidFill>
            <a:schemeClr val="accent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GB" u="sng" dirty="0">
                <a:latin typeface="Calibri"/>
                <a:cs typeface="Calibri"/>
              </a:rPr>
              <a:t>Increase Business</a:t>
            </a:r>
            <a:endParaRPr lang="en-GB" dirty="0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GB" dirty="0">
                <a:latin typeface="Calibri"/>
                <a:cs typeface="Calibri"/>
              </a:rPr>
              <a:t>Up to 60% Mid-week  - POC</a:t>
            </a:r>
            <a:endParaRPr lang="en-GB" dirty="0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GB" dirty="0">
                <a:latin typeface="Calibri"/>
                <a:cs typeface="Calibri"/>
              </a:rPr>
              <a:t>20% Weekend  - POC</a:t>
            </a:r>
            <a:endParaRPr lang="en-GB" dirty="0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GB" dirty="0">
                <a:latin typeface="Calibri"/>
                <a:cs typeface="Calibri"/>
              </a:rPr>
              <a:t>Slow increase in AFF </a:t>
            </a:r>
            <a:endParaRPr lang="en-GB" dirty="0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GB" dirty="0">
                <a:latin typeface="Calibri"/>
                <a:cs typeface="Calibri"/>
              </a:rPr>
              <a:t>Significant increase in video sales and merchandise sales</a:t>
            </a:r>
            <a:endParaRPr lang="en-GB" dirty="0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r>
              <a:rPr lang="en-GB" dirty="0">
                <a:latin typeface="Calibri"/>
                <a:ea typeface="+mn-lt"/>
                <a:cs typeface="Calibri"/>
              </a:rPr>
              <a:t>Significant increase in tandem numbers/business revenue</a:t>
            </a:r>
          </a:p>
          <a:p>
            <a:pPr marL="285750" indent="-285750" algn="l">
              <a:lnSpc>
                <a:spcPct val="120000"/>
              </a:lnSpc>
              <a:spcBef>
                <a:spcPts val="1000"/>
              </a:spcBef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58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42AEDF-B045-AAE5-43F4-6C0CA1122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801" b="-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46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BE5A-747A-4A25-8466-588CD70B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a typeface="+mj-lt"/>
                <a:cs typeface="+mj-lt"/>
              </a:rPr>
              <a:t>VISUAL REPRESENTATION ON </a:t>
            </a:r>
            <a:r>
              <a:rPr lang="en-GB" dirty="0" err="1">
                <a:ea typeface="+mj-lt"/>
                <a:cs typeface="+mj-lt"/>
              </a:rPr>
              <a:t>Uspa</a:t>
            </a:r>
            <a:r>
              <a:rPr lang="en-GB" dirty="0">
                <a:ea typeface="+mj-lt"/>
                <a:cs typeface="+mj-lt"/>
              </a:rPr>
              <a:t> DZ WEBSITES in the united states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E6196-757B-4326-1DF5-F6DBB3CBD7B7}"/>
              </a:ext>
            </a:extLst>
          </p:cNvPr>
          <p:cNvSpPr txBox="1"/>
          <p:nvPr/>
        </p:nvSpPr>
        <p:spPr>
          <a:xfrm>
            <a:off x="4724400" y="320040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cap="all" dirty="0">
                <a:solidFill>
                  <a:srgbClr val="FFFFFF"/>
                </a:solidFill>
                <a:latin typeface="Grandview"/>
              </a:rPr>
              <a:t>VISUAL REPRESENTATION  ON UK DZ WEBSITES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21F91-9C30-12BC-8584-D0B801C2CAC9}"/>
              </a:ext>
            </a:extLst>
          </p:cNvPr>
          <p:cNvSpPr txBox="1"/>
          <p:nvPr/>
        </p:nvSpPr>
        <p:spPr>
          <a:xfrm>
            <a:off x="729802" y="2286000"/>
            <a:ext cx="9484753" cy="42473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Front Page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 dirty="0"/>
              <a:t>90% female, 100% male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100% White / 45% Person of Colour 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AFF front page section – 28% female included, 72% only included men in this section</a:t>
            </a:r>
          </a:p>
          <a:p>
            <a:endParaRPr lang="en-GB" dirty="0"/>
          </a:p>
          <a:p>
            <a:r>
              <a:rPr lang="en-GB" dirty="0"/>
              <a:t>Tandem Page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Approx 50% male/female ratio of pictures used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43% had person of colour </a:t>
            </a:r>
          </a:p>
          <a:p>
            <a:endParaRPr lang="en-GB" dirty="0"/>
          </a:p>
          <a:p>
            <a:r>
              <a:rPr lang="en-GB" dirty="0"/>
              <a:t>AFF Tab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14 websites, only 2 had photo's of women in the AFF section (14%)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28 % of the websites  - Person of colour </a:t>
            </a:r>
          </a:p>
          <a:p>
            <a:endParaRPr lang="en-GB" dirty="0"/>
          </a:p>
          <a:p>
            <a:r>
              <a:rPr lang="en-GB" dirty="0"/>
              <a:t>No one website had any visual representation of anyone with an  obvious physical disability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96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0E1A7D-E37F-4622-979D-188B434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D39A3-E6EC-1864-7BAC-98A3C48D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914399"/>
            <a:ext cx="8396345" cy="892885"/>
          </a:xfrm>
        </p:spPr>
        <p:txBody>
          <a:bodyPr anchor="b">
            <a:normAutofit/>
          </a:bodyPr>
          <a:lstStyle/>
          <a:p>
            <a:r>
              <a:rPr lang="en-GB" sz="2800" dirty="0"/>
              <a:t>Possible actions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035858-AD56-F8B7-2FBA-B9AC2C969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612420"/>
              </p:ext>
            </p:extLst>
          </p:nvPr>
        </p:nvGraphicFramePr>
        <p:xfrm>
          <a:off x="652463" y="2635624"/>
          <a:ext cx="10891837" cy="357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9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43AE-D2A7-0FCE-C9FE-A4A96D94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13" y="-221624"/>
            <a:ext cx="10625229" cy="1147053"/>
          </a:xfrm>
        </p:spPr>
        <p:txBody>
          <a:bodyPr/>
          <a:lstStyle/>
          <a:p>
            <a:r>
              <a:rPr lang="en-GB" dirty="0">
                <a:ea typeface="+mj-lt"/>
                <a:cs typeface="+mj-lt"/>
              </a:rPr>
              <a:t>What is Visual Representation?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CD572-6592-D8AB-9CB3-12941565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667" y="1075923"/>
            <a:ext cx="11264798" cy="53613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Calibri"/>
                <a:ea typeface="+mn-lt"/>
                <a:cs typeface="+mn-lt"/>
              </a:rPr>
              <a:t>Visual Representation means any visual depiction, including any photograph, film, video, digital image, picture, or computer or computer-generated image or picture, whether made or produced by electronic, mechanical, or other means.</a:t>
            </a:r>
            <a:endParaRPr lang="en-GB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latin typeface="Calibri"/>
                <a:ea typeface="+mn-lt"/>
                <a:cs typeface="+mn-lt"/>
              </a:rPr>
              <a:t>Visual marketing is the use of images, videos, and other pieces of multimedia content to strengthen your brand and communicate with your target audience. As part of a larger marketing strategy, it helps you depict certain subjects and concepts that would otherwise be harder to approach by using only text</a:t>
            </a:r>
            <a:endParaRPr lang="en-GB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latin typeface="Calibri"/>
                <a:ea typeface="+mn-lt"/>
                <a:cs typeface="+mn-lt"/>
              </a:rPr>
              <a:t>In recent research, 10,000 consumers were surveyed around the world to uncover people’s attitudes towards visual representation. </a:t>
            </a:r>
            <a:endParaRPr lang="en-GB" sz="180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GB" dirty="0">
                <a:latin typeface="Calibri"/>
                <a:ea typeface="+mn-lt"/>
                <a:cs typeface="+mn-lt"/>
              </a:rPr>
              <a:t>•Eight in ten people globally expect that companies and brands will be consistently committed to inclusivity and diversity in their advertising. </a:t>
            </a:r>
            <a:endParaRPr lang="en-GB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GB" dirty="0">
                <a:latin typeface="Calibri"/>
                <a:ea typeface="+mn-lt"/>
                <a:cs typeface="+mn-lt"/>
              </a:rPr>
              <a:t>•Six in 10 respondents said they prefer to buy from brands that are founded by or represent people like themselves.</a:t>
            </a:r>
            <a:endParaRPr lang="en-GB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1800" dirty="0">
                <a:latin typeface="Calibri"/>
                <a:ea typeface="+mn-lt"/>
                <a:cs typeface="+mn-lt"/>
              </a:rPr>
              <a:t>These findings reveal that it is increasingly important for consumers that the brands they interact with reflect their values, and this means representing diverse audiences in a brand’s visual communications</a:t>
            </a:r>
            <a:endParaRPr lang="en-GB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93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12D1-B8F3-BE79-240E-233C1D07B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09" y="948207"/>
            <a:ext cx="10625229" cy="114705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Why is visual representation so important?</a:t>
            </a:r>
            <a:endParaRPr lang="en-US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0BC48-DA13-F5C1-4B11-A669B4D70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>
                <a:latin typeface="Calibri"/>
                <a:ea typeface="+mn-lt"/>
                <a:cs typeface="+mn-lt"/>
              </a:rPr>
              <a:t>Have you ever heard of the old saying:  </a:t>
            </a:r>
            <a:r>
              <a:rPr lang="en-GB" sz="1800" i="1" dirty="0">
                <a:latin typeface="Calibri"/>
                <a:ea typeface="+mn-lt"/>
                <a:cs typeface="+mn-lt"/>
              </a:rPr>
              <a:t>‘A picture is worth ten thousand words’? </a:t>
            </a:r>
            <a:r>
              <a:rPr lang="en-GB" sz="1800" dirty="0">
                <a:latin typeface="Calibri"/>
                <a:ea typeface="+mn-lt"/>
                <a:cs typeface="+mn-lt"/>
              </a:rPr>
              <a:t> Our eyes can register as many as 36,000 visual messages every hour. </a:t>
            </a:r>
            <a:endParaRPr lang="en-GB" sz="1800" dirty="0">
              <a:latin typeface="Calibri"/>
              <a:cs typeface="Calibri"/>
            </a:endParaRPr>
          </a:p>
          <a:p>
            <a:r>
              <a:rPr lang="en-GB" sz="1800" dirty="0">
                <a:latin typeface="Calibri"/>
                <a:cs typeface="Calibri"/>
              </a:rPr>
              <a:t>People</a:t>
            </a:r>
            <a:r>
              <a:rPr lang="en-GB" sz="1800" dirty="0">
                <a:latin typeface="Calibri"/>
                <a:ea typeface="+mn-lt"/>
                <a:cs typeface="+mn-lt"/>
              </a:rPr>
              <a:t> only remember about 10-20%% of what they read, but up to 65% of what they see. </a:t>
            </a:r>
            <a:endParaRPr lang="en-GB" sz="1800" dirty="0">
              <a:latin typeface="Calibri"/>
              <a:cs typeface="Calibri"/>
            </a:endParaRPr>
          </a:p>
          <a:p>
            <a:r>
              <a:rPr lang="en" sz="1800" dirty="0">
                <a:latin typeface="Calibri"/>
                <a:ea typeface="+mn-lt"/>
                <a:cs typeface="+mn-lt"/>
              </a:rPr>
              <a:t>Visual images to strengthen your brand and communicate with your target audience. As part of a larger marketing strategy, it helps you depict certain subjects and concepts that would otherwise be harder to approach by using only text.</a:t>
            </a:r>
            <a:endParaRPr lang="en-GB" sz="1800" dirty="0">
              <a:latin typeface="Calibri"/>
              <a:cs typeface="Calibri"/>
            </a:endParaRPr>
          </a:p>
          <a:p>
            <a:r>
              <a:rPr lang="en" sz="1800" dirty="0">
                <a:latin typeface="Calibri"/>
                <a:ea typeface="+mn-lt"/>
                <a:cs typeface="+mn-lt"/>
              </a:rPr>
              <a:t>. Visual content also increases engagement by 180%, proving that visuals not only help us process information more quickly, but they also evoke an emotional response.</a:t>
            </a:r>
            <a:endParaRPr lang="en" sz="1800" dirty="0">
              <a:latin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30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CAFEDC9-01F4-403B-9CC2-619E67A6C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888EEED-08B9-200F-1375-B487C9058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5" r="13699" b="2"/>
          <a:stretch/>
        </p:blipFill>
        <p:spPr>
          <a:xfrm>
            <a:off x="20" y="-21113"/>
            <a:ext cx="407668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D6B68-C4DD-D75F-7E5B-313F62F1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317" y="439290"/>
            <a:ext cx="6760849" cy="1700765"/>
          </a:xfrm>
        </p:spPr>
        <p:txBody>
          <a:bodyPr anchor="b">
            <a:normAutofit/>
          </a:bodyPr>
          <a:lstStyle/>
          <a:p>
            <a:r>
              <a:rPr lang="en-GB" dirty="0">
                <a:ea typeface="+mj-lt"/>
                <a:cs typeface="+mj-lt"/>
              </a:rPr>
              <a:t>Visual Representation  on UK DZ Websites</a:t>
            </a:r>
            <a:endParaRPr lang="en-US" dirty="0"/>
          </a:p>
        </p:txBody>
      </p:sp>
      <p:pic>
        <p:nvPicPr>
          <p:cNvPr id="6" name="Picture 6" descr="A picture containing bicycle, raft&#10;&#10;Description automatically generated">
            <a:extLst>
              <a:ext uri="{FF2B5EF4-FFF2-40B4-BE49-F238E27FC236}">
                <a16:creationId xmlns:a16="http://schemas.microsoft.com/office/drawing/2014/main" id="{638844F5-10F5-0AAE-238A-29FF49014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39" r="7208" b="2"/>
          <a:stretch/>
        </p:blipFill>
        <p:spPr>
          <a:xfrm>
            <a:off x="1" y="3441281"/>
            <a:ext cx="4076700" cy="34378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BA802-681C-AB90-85E7-18AE2FDA6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546" y="2238708"/>
            <a:ext cx="7182870" cy="42629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800" u="sng" dirty="0">
                <a:latin typeface="Calibri"/>
                <a:ea typeface="+mn-lt"/>
                <a:cs typeface="+mn-lt"/>
              </a:rPr>
              <a:t>Photographs used on websites</a:t>
            </a:r>
            <a:endParaRPr lang="en-GB" sz="180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GB" sz="1800" dirty="0">
                <a:latin typeface="Calibri"/>
                <a:ea typeface="+mn-lt"/>
                <a:cs typeface="+mn-lt"/>
              </a:rPr>
              <a:t>Gender</a:t>
            </a:r>
            <a:endParaRPr lang="en-GB" sz="1800">
              <a:latin typeface="Calibri"/>
              <a:cs typeface="Calibri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GB" dirty="0">
                <a:latin typeface="Calibri"/>
                <a:ea typeface="+mn-lt"/>
                <a:cs typeface="+mn-lt"/>
              </a:rPr>
              <a:t>•Main Page: 40% female 60% male  (excluding instructor)</a:t>
            </a:r>
            <a:endParaRPr lang="en-GB">
              <a:latin typeface="Calibri"/>
              <a:cs typeface="Calibri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GB" dirty="0">
                <a:latin typeface="Calibri"/>
                <a:ea typeface="+mn-lt"/>
                <a:cs typeface="+mn-lt"/>
              </a:rPr>
              <a:t>•Tandem Page: 53% Female 47% male (excluding instructor)</a:t>
            </a:r>
            <a:endParaRPr lang="en-GB">
              <a:latin typeface="Calibri"/>
              <a:cs typeface="Calibri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GB" dirty="0">
                <a:latin typeface="Calibri"/>
                <a:ea typeface="+mn-lt"/>
                <a:cs typeface="+mn-lt"/>
              </a:rPr>
              <a:t>•AFF/CS Page: 35% Female 65% male  </a:t>
            </a:r>
            <a:endParaRPr lang="en-GB">
              <a:latin typeface="Calibri"/>
              <a:cs typeface="Calibri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GB" dirty="0">
                <a:latin typeface="Calibri"/>
                <a:ea typeface="+mn-lt"/>
                <a:cs typeface="+mn-lt"/>
              </a:rPr>
              <a:t>•Sport Jumping: 0% Female </a:t>
            </a:r>
            <a:endParaRPr lang="en-GB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GB" sz="1800" dirty="0">
                <a:latin typeface="Calibri"/>
                <a:ea typeface="+mn-lt"/>
                <a:cs typeface="+mn-lt"/>
              </a:rPr>
              <a:t>Race</a:t>
            </a:r>
            <a:endParaRPr lang="en-GB" sz="1800">
              <a:latin typeface="Calibri"/>
              <a:cs typeface="Calibri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GB" dirty="0">
                <a:latin typeface="Calibri"/>
                <a:ea typeface="+mn-lt"/>
                <a:cs typeface="+mn-lt"/>
              </a:rPr>
              <a:t>•White: 98%</a:t>
            </a:r>
            <a:endParaRPr lang="en-GB">
              <a:latin typeface="Calibri"/>
              <a:cs typeface="Calibri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GB" dirty="0">
                <a:latin typeface="Calibri"/>
                <a:ea typeface="+mn-lt"/>
                <a:cs typeface="+mn-lt"/>
              </a:rPr>
              <a:t>•Person on colour : 2% </a:t>
            </a:r>
            <a:endParaRPr lang="en-GB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</a:pP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00255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3C54-CDCF-103C-67C2-5A7AA74B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Examples of visual representation in underrepresented sectors</a:t>
            </a:r>
          </a:p>
        </p:txBody>
      </p:sp>
      <p:pic>
        <p:nvPicPr>
          <p:cNvPr id="7" name="Online Media 6" title="Every Lesson Shapes a Life - Tuesday">
            <a:hlinkClick r:id="" action="ppaction://media"/>
            <a:extLst>
              <a:ext uri="{FF2B5EF4-FFF2-40B4-BE49-F238E27FC236}">
                <a16:creationId xmlns:a16="http://schemas.microsoft.com/office/drawing/2014/main" id="{49CF4384-6468-4BB3-2DF9-65392D22669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7439" y="2240656"/>
            <a:ext cx="4572000" cy="3429000"/>
          </a:xfrm>
        </p:spPr>
      </p:pic>
      <p:pic>
        <p:nvPicPr>
          <p:cNvPr id="8" name="Online Media 7" title="We are making a difference. We are the NHS.">
            <a:hlinkClick r:id="" action="ppaction://media"/>
            <a:extLst>
              <a:ext uri="{FF2B5EF4-FFF2-40B4-BE49-F238E27FC236}">
                <a16:creationId xmlns:a16="http://schemas.microsoft.com/office/drawing/2014/main" id="{397AB363-BD5D-8B3F-26E5-653A3E39C05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684592" y="2228492"/>
            <a:ext cx="4901126" cy="346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7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80DD9-A323-B491-32E6-2F2E918E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13" y="-39173"/>
            <a:ext cx="10625229" cy="1147053"/>
          </a:xfrm>
        </p:spPr>
        <p:txBody>
          <a:bodyPr/>
          <a:lstStyle/>
          <a:p>
            <a:r>
              <a:rPr lang="en-GB" dirty="0"/>
              <a:t>Website for teaching</a:t>
            </a: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4FF3E77-9345-ED62-8B3B-C3C146D3A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765" y="1816458"/>
            <a:ext cx="5635841" cy="3848100"/>
          </a:xfrm>
        </p:spPr>
      </p:pic>
      <p:pic>
        <p:nvPicPr>
          <p:cNvPr id="5" name="Picture 5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27E7B840-4E46-CC83-D9F2-053AF4314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639" y="1813840"/>
            <a:ext cx="4782354" cy="1513137"/>
          </a:xfrm>
          <a:prstGeom prst="rect">
            <a:avLst/>
          </a:prstGeo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5CC5354-173E-B32A-1FB2-2605E8F78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766" y="3623104"/>
            <a:ext cx="4932608" cy="122165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052FC07-392E-980F-C603-0803DD63D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766" y="4988416"/>
            <a:ext cx="5029200" cy="12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5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2E68-42C0-E1BD-D8EC-F956F253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AF494-2FC6-34F8-9C62-9F2A5961B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1" y="2095500"/>
            <a:ext cx="3097448" cy="3848100"/>
          </a:xfr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 b="1" u="sng" dirty="0">
                <a:latin typeface="Calibri"/>
                <a:ea typeface="+mn-lt"/>
                <a:cs typeface="+mn-lt"/>
              </a:rPr>
              <a:t>UK population</a:t>
            </a:r>
            <a:br>
              <a:rPr lang="en-GB" sz="1800" dirty="0">
                <a:latin typeface="Calibri"/>
                <a:ea typeface="+mn-lt"/>
                <a:cs typeface="+mn-lt"/>
              </a:rPr>
            </a:br>
            <a:r>
              <a:rPr lang="en-GB" sz="1800" dirty="0">
                <a:latin typeface="Calibri"/>
                <a:ea typeface="+mn-lt"/>
                <a:cs typeface="+mn-lt"/>
              </a:rPr>
              <a:t> </a:t>
            </a:r>
            <a:br>
              <a:rPr lang="en-GB" sz="1800" dirty="0">
                <a:latin typeface="Calibri"/>
                <a:ea typeface="+mn-lt"/>
                <a:cs typeface="+mn-lt"/>
              </a:rPr>
            </a:br>
            <a:r>
              <a:rPr lang="en-GB" sz="1800" u="sng" dirty="0">
                <a:latin typeface="Calibri"/>
                <a:ea typeface="+mn-lt"/>
                <a:cs typeface="+mn-lt"/>
              </a:rPr>
              <a:t>Gendre</a:t>
            </a:r>
            <a:br>
              <a:rPr lang="en-GB" sz="1800" dirty="0">
                <a:latin typeface="Calibri"/>
                <a:ea typeface="+mn-lt"/>
                <a:cs typeface="+mn-lt"/>
              </a:rPr>
            </a:br>
            <a:r>
              <a:rPr lang="en-GB" sz="1800" dirty="0">
                <a:latin typeface="Calibri"/>
                <a:ea typeface="+mn-lt"/>
                <a:cs typeface="+mn-lt"/>
              </a:rPr>
              <a:t> Female  - 51%</a:t>
            </a:r>
            <a:br>
              <a:rPr lang="en-GB" sz="1800" dirty="0">
                <a:latin typeface="Calibri"/>
                <a:ea typeface="+mn-lt"/>
                <a:cs typeface="+mn-lt"/>
              </a:rPr>
            </a:br>
            <a:r>
              <a:rPr lang="en-GB" sz="1800" dirty="0">
                <a:latin typeface="Calibri"/>
                <a:ea typeface="+mn-lt"/>
                <a:cs typeface="+mn-lt"/>
              </a:rPr>
              <a:t> Male  - 49%</a:t>
            </a:r>
            <a:br>
              <a:rPr lang="en-GB" sz="1800" dirty="0">
                <a:latin typeface="Calibri"/>
                <a:ea typeface="+mn-lt"/>
                <a:cs typeface="+mn-lt"/>
              </a:rPr>
            </a:br>
            <a:r>
              <a:rPr lang="en-GB" sz="1800" dirty="0">
                <a:latin typeface="Calibri"/>
                <a:ea typeface="+mn-lt"/>
                <a:cs typeface="+mn-lt"/>
              </a:rPr>
              <a:t> </a:t>
            </a:r>
            <a:br>
              <a:rPr lang="en-GB" sz="1800" dirty="0">
                <a:latin typeface="Calibri"/>
                <a:ea typeface="+mn-lt"/>
                <a:cs typeface="+mn-lt"/>
              </a:rPr>
            </a:br>
            <a:r>
              <a:rPr lang="en-GB" sz="1800" u="sng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Ethnicity:</a:t>
            </a:r>
            <a:br>
              <a:rPr lang="en-GB" sz="1800" dirty="0">
                <a:latin typeface="Calibri"/>
                <a:ea typeface="+mn-lt"/>
                <a:cs typeface="+mn-lt"/>
              </a:rPr>
            </a:br>
            <a:r>
              <a:rPr lang="en-GB" sz="1800" dirty="0">
                <a:latin typeface="Calibri"/>
                <a:ea typeface="+mn-lt"/>
                <a:cs typeface="+mn-lt"/>
              </a:rPr>
              <a:t> White – 87.2%</a:t>
            </a:r>
            <a:br>
              <a:rPr lang="en-GB" sz="1800" dirty="0">
                <a:latin typeface="Calibri"/>
                <a:ea typeface="+mn-lt"/>
                <a:cs typeface="+mn-lt"/>
              </a:rPr>
            </a:br>
            <a:r>
              <a:rPr lang="en-GB" sz="1800" dirty="0">
                <a:latin typeface="Calibri"/>
                <a:ea typeface="+mn-lt"/>
                <a:cs typeface="+mn-lt"/>
              </a:rPr>
              <a:t> Mixed/Asian/Black - 9.2%</a:t>
            </a:r>
            <a:br>
              <a:rPr lang="en-GB" sz="1800" dirty="0">
                <a:latin typeface="Calibri"/>
                <a:ea typeface="+mn-lt"/>
                <a:cs typeface="+mn-lt"/>
              </a:rPr>
            </a:br>
            <a:r>
              <a:rPr lang="en-GB" sz="1800" dirty="0">
                <a:latin typeface="Calibri"/>
                <a:ea typeface="+mn-lt"/>
                <a:cs typeface="+mn-lt"/>
              </a:rPr>
              <a:t> Other: 3.7% </a:t>
            </a:r>
            <a:endParaRPr lang="en-GB" sz="180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2BA279-FDB8-5DEA-A437-EB29AC787483}"/>
              </a:ext>
            </a:extLst>
          </p:cNvPr>
          <p:cNvSpPr txBox="1"/>
          <p:nvPr/>
        </p:nvSpPr>
        <p:spPr>
          <a:xfrm>
            <a:off x="4305836" y="2094963"/>
            <a:ext cx="2764665" cy="3908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latin typeface="Calibri"/>
              </a:rPr>
              <a:t>Teachers in 2021</a:t>
            </a:r>
            <a:endParaRPr lang="en-US" b="1" u="sng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</a:rPr>
              <a:t>Male </a:t>
            </a:r>
            <a:endParaRPr lang="en-US">
              <a:latin typeface="Calibri"/>
              <a:cs typeface="Calibri"/>
            </a:endParaRPr>
          </a:p>
          <a:p>
            <a:r>
              <a:rPr lang="en-US" dirty="0">
                <a:latin typeface="Calibri"/>
              </a:rPr>
              <a:t>14.1% primary,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</a:rPr>
              <a:t>35.5% secondary 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Female</a:t>
            </a:r>
            <a:endParaRPr lang="en-US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85.9% primary </a:t>
            </a:r>
          </a:p>
          <a:p>
            <a:r>
              <a:rPr lang="en-US" dirty="0">
                <a:latin typeface="Calibri"/>
                <a:cs typeface="Calibri"/>
              </a:rPr>
              <a:t>64.5% secondary</a:t>
            </a:r>
          </a:p>
          <a:p>
            <a:endParaRPr lang="en-GB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</a:rPr>
              <a:t>Ethnicity  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</a:rPr>
              <a:t>White = 83%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BAME: 17% </a:t>
            </a:r>
          </a:p>
          <a:p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B3008-C6DC-F314-F057-DFDA92055E4D}"/>
              </a:ext>
            </a:extLst>
          </p:cNvPr>
          <p:cNvSpPr txBox="1"/>
          <p:nvPr/>
        </p:nvSpPr>
        <p:spPr>
          <a:xfrm>
            <a:off x="7611414" y="2094964"/>
            <a:ext cx="2914917" cy="39395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latin typeface="Calibri"/>
                <a:ea typeface="+mn-lt"/>
                <a:cs typeface="+mn-lt"/>
              </a:rPr>
              <a:t>Website – Get into Teaching </a:t>
            </a:r>
            <a:endParaRPr lang="en-US">
              <a:latin typeface="Calibri"/>
              <a:ea typeface="+mn-lt"/>
              <a:cs typeface="+mn-lt"/>
            </a:endParaRPr>
          </a:p>
          <a:p>
            <a:endParaRPr lang="en-US">
              <a:latin typeface="Calibri"/>
              <a:ea typeface="+mn-lt"/>
              <a:cs typeface="+mn-lt"/>
            </a:endParaRPr>
          </a:p>
          <a:p>
            <a:r>
              <a:rPr lang="en-US" dirty="0">
                <a:latin typeface="Calibri"/>
                <a:ea typeface="+mn-lt"/>
                <a:cs typeface="+mn-lt"/>
              </a:rPr>
              <a:t>Main page and all tabbed pages</a:t>
            </a:r>
          </a:p>
          <a:p>
            <a:endParaRPr lang="en-GB" dirty="0">
              <a:latin typeface="Calibri"/>
              <a:ea typeface="+mn-lt"/>
              <a:cs typeface="+mn-lt"/>
            </a:endParaRPr>
          </a:p>
          <a:p>
            <a:r>
              <a:rPr lang="en-US" dirty="0">
                <a:latin typeface="Calibri"/>
                <a:ea typeface="+mn-lt"/>
                <a:cs typeface="+mn-lt"/>
              </a:rPr>
              <a:t>Male</a:t>
            </a:r>
          </a:p>
          <a:p>
            <a:r>
              <a:rPr lang="en-US" dirty="0">
                <a:latin typeface="Calibri"/>
                <a:ea typeface="+mn-lt"/>
                <a:cs typeface="+mn-lt"/>
              </a:rPr>
              <a:t>50%  - 12/24</a:t>
            </a:r>
          </a:p>
          <a:p>
            <a:r>
              <a:rPr lang="en-US" dirty="0">
                <a:latin typeface="Calibri"/>
                <a:ea typeface="+mn-lt"/>
                <a:cs typeface="+mn-lt"/>
              </a:rPr>
              <a:t>Female </a:t>
            </a:r>
          </a:p>
          <a:p>
            <a:r>
              <a:rPr lang="en-US" dirty="0">
                <a:latin typeface="Calibri"/>
                <a:ea typeface="+mn-lt"/>
                <a:cs typeface="+mn-lt"/>
              </a:rPr>
              <a:t>50%   -   12/24</a:t>
            </a:r>
          </a:p>
          <a:p>
            <a:endParaRPr lang="en-GB" dirty="0">
              <a:latin typeface="Calibri"/>
              <a:ea typeface="+mn-lt"/>
              <a:cs typeface="+mn-lt"/>
            </a:endParaRPr>
          </a:p>
          <a:p>
            <a:r>
              <a:rPr lang="en-US" dirty="0">
                <a:latin typeface="Calibri"/>
                <a:ea typeface="+mn-lt"/>
                <a:cs typeface="+mn-lt"/>
              </a:rPr>
              <a:t>Ethnicity </a:t>
            </a:r>
          </a:p>
          <a:p>
            <a:r>
              <a:rPr lang="en-US" dirty="0">
                <a:latin typeface="Calibri"/>
                <a:ea typeface="+mn-lt"/>
                <a:cs typeface="+mn-lt"/>
              </a:rPr>
              <a:t>White = 58%  14/24</a:t>
            </a:r>
          </a:p>
          <a:p>
            <a:r>
              <a:rPr lang="en-US" dirty="0">
                <a:latin typeface="Calibri"/>
                <a:ea typeface="+mn-lt"/>
                <a:cs typeface="+mn-lt"/>
              </a:rPr>
              <a:t>BAME= 42%     10/24</a:t>
            </a:r>
          </a:p>
          <a:p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74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AC1B80-F8B2-4B95-B4B7-7917A33D2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person, person, indoor&#10;&#10;Description automatically generated">
            <a:extLst>
              <a:ext uri="{FF2B5EF4-FFF2-40B4-BE49-F238E27FC236}">
                <a16:creationId xmlns:a16="http://schemas.microsoft.com/office/drawing/2014/main" id="{8B59D939-406E-4114-B88F-DF267D935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594" b="1511"/>
          <a:stretch/>
        </p:blipFill>
        <p:spPr>
          <a:xfrm>
            <a:off x="20" y="1792309"/>
            <a:ext cx="12191979" cy="506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CEB18-DA8A-BE39-C889-7F29723B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4" y="368659"/>
            <a:ext cx="10768634" cy="3233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WEBSITE FOR NHS CAREERS  - NURSING</a:t>
            </a:r>
          </a:p>
        </p:txBody>
      </p:sp>
    </p:spTree>
    <p:extLst>
      <p:ext uri="{BB962C8B-B14F-4D97-AF65-F5344CB8AC3E}">
        <p14:creationId xmlns:p14="http://schemas.microsoft.com/office/powerpoint/2010/main" val="207990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ED8913-0295-4A95-B0E8-D143E80D7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331F484-8706-F270-1A3F-D4D695764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13" r="3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34314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AnalogousFromLightSeedLeftStep">
      <a:dk1>
        <a:srgbClr val="000000"/>
      </a:dk1>
      <a:lt1>
        <a:srgbClr val="FFFFFF"/>
      </a:lt1>
      <a:dk2>
        <a:srgbClr val="412439"/>
      </a:dk2>
      <a:lt2>
        <a:srgbClr val="E2E8E6"/>
      </a:lt2>
      <a:accent1>
        <a:srgbClr val="C696A5"/>
      </a:accent1>
      <a:accent2>
        <a:srgbClr val="BA7FAA"/>
      </a:accent2>
      <a:accent3>
        <a:srgbClr val="BF96C6"/>
      </a:accent3>
      <a:accent4>
        <a:srgbClr val="997FBA"/>
      </a:accent4>
      <a:accent5>
        <a:srgbClr val="9796C6"/>
      </a:accent5>
      <a:accent6>
        <a:srgbClr val="7F96BA"/>
      </a:accent6>
      <a:hlink>
        <a:srgbClr val="568F7D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CitationVTI</vt:lpstr>
      <vt:lpstr>office theme</vt:lpstr>
      <vt:lpstr>Authentic Marketing using Visual Representation</vt:lpstr>
      <vt:lpstr>What is Visual Representation?</vt:lpstr>
      <vt:lpstr>Why is visual representation so important? </vt:lpstr>
      <vt:lpstr>Visual Representation  on UK DZ Websites</vt:lpstr>
      <vt:lpstr>Examples of visual representation in underrepresented sectors</vt:lpstr>
      <vt:lpstr>Website for teaching</vt:lpstr>
      <vt:lpstr>Teaching statistics</vt:lpstr>
      <vt:lpstr>WEBSITE FOR NHS CAREERS  - NURSING</vt:lpstr>
      <vt:lpstr>PowerPoint Presentation</vt:lpstr>
      <vt:lpstr>Impact of visual representation on nursing</vt:lpstr>
      <vt:lpstr>Visual representation in the army</vt:lpstr>
      <vt:lpstr>Skydiving   APF #Getintoskydiving Campaign</vt:lpstr>
      <vt:lpstr>British Skydiving Statistics &amp; What is Possible?</vt:lpstr>
      <vt:lpstr>Skydive Langar – Burble statistics</vt:lpstr>
      <vt:lpstr> Visual representation and inclusivity – The effect on a uk dropzone</vt:lpstr>
      <vt:lpstr>PowerPoint Presentation</vt:lpstr>
      <vt:lpstr>VISUAL REPRESENTATION ON Uspa DZ WEBSITES in the united states</vt:lpstr>
      <vt:lpstr>Possible 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375</cp:revision>
  <dcterms:created xsi:type="dcterms:W3CDTF">2023-02-26T17:01:41Z</dcterms:created>
  <dcterms:modified xsi:type="dcterms:W3CDTF">2023-02-26T18:27:17Z</dcterms:modified>
</cp:coreProperties>
</file>