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80" r:id="rId1"/>
  </p:sldMasterIdLst>
  <p:notesMasterIdLst>
    <p:notesMasterId r:id="rId17"/>
  </p:notesMasterIdLst>
  <p:sldIdLst>
    <p:sldId id="278" r:id="rId2"/>
    <p:sldId id="263" r:id="rId3"/>
    <p:sldId id="268" r:id="rId4"/>
    <p:sldId id="259" r:id="rId5"/>
    <p:sldId id="273" r:id="rId6"/>
    <p:sldId id="272" r:id="rId7"/>
    <p:sldId id="276" r:id="rId8"/>
    <p:sldId id="269" r:id="rId9"/>
    <p:sldId id="274" r:id="rId10"/>
    <p:sldId id="270" r:id="rId11"/>
    <p:sldId id="271" r:id="rId12"/>
    <p:sldId id="261" r:id="rId13"/>
    <p:sldId id="277" r:id="rId14"/>
    <p:sldId id="262" r:id="rId15"/>
    <p:sldId id="27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6262"/>
  </p:normalViewPr>
  <p:slideViewPr>
    <p:cSldViewPr snapToGrid="0">
      <p:cViewPr varScale="1">
        <p:scale>
          <a:sx n="92" d="100"/>
          <a:sy n="92" d="100"/>
        </p:scale>
        <p:origin x="13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E4C2E-092C-464D-A430-438442304504}" type="datetimeFigureOut">
              <a:rPr lang="en-US" smtClean="0"/>
              <a:t>2/26/23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D1E14-0219-2541-967F-A3EE89852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241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Teamwork can be the single most important skill and business process in making your organization effective and better than the competition.</a:t>
            </a:r>
          </a:p>
          <a:p>
            <a:r>
              <a:rPr lang="en-US" dirty="0"/>
              <a:t>- Alex </a:t>
            </a:r>
            <a:r>
              <a:rPr lang="en-US" dirty="0" err="1"/>
              <a:t>Kowtun</a:t>
            </a:r>
            <a:r>
              <a:rPr lang="en-US" dirty="0"/>
              <a:t>, Forbes Magazine, 2020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0D1E14-0219-2541-967F-A3EE89852A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24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A7A632-D90B-C74A-9290-0CE6BDF1F13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785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A57FEE-706E-459B-8D86-B680FE63290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1797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Two hacks for accelerating Trust</a:t>
            </a:r>
          </a:p>
          <a:p>
            <a:r>
              <a:rPr lang="en-US" dirty="0"/>
              <a:t>Going to talk about each of these, then give you a chance to practice and feel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0D1E14-0219-2541-967F-A3EE89852AB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354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/>
              <a:t>One challenge with effectively Receiving is that many people are practiced at effectively Giving.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A7A632-D90B-C74A-9290-0CE6BDF1F13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14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A7A632-D90B-C74A-9290-0CE6BDF1F13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51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A7A632-D90B-C74A-9290-0CE6BDF1F13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7088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A7A632-D90B-C74A-9290-0CE6BDF1F13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7281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A7A632-D90B-C74A-9290-0CE6BDF1F13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84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A0DA6-35A3-18EA-C745-7BB65409F8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AAC833-E925-C699-9495-F3A5B6BC7F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4A4766-1ED6-25A1-B476-1D324E3BF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9B77-8622-D740-AE04-5C2C6E96100A}" type="datetimeFigureOut">
              <a:rPr lang="en-US" smtClean="0"/>
              <a:t>2/26/23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46DBD3-14DF-A538-4568-8DA7EE858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4EF8CB-4005-9007-46A3-129EF3F0A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D27F-58A6-6445-B891-44AF3E831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40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7E568-9A3D-161F-177D-25BA4F538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DBDB49-DFE8-0C0F-BF12-378319CC87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45B1F-9DD8-8BE9-9075-1525BD00E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9B77-8622-D740-AE04-5C2C6E96100A}" type="datetimeFigureOut">
              <a:rPr lang="en-US" smtClean="0"/>
              <a:t>2/26/23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241C2-A18D-7781-1090-E8B20350E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4EED6-14B4-FA25-F001-9D6596440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D27F-58A6-6445-B891-44AF3E831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82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A71D10-312D-5E8F-8B78-BF7B4F3349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400469-0314-5D4C-50A0-C266F3FD42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97D364-8054-3FAE-F501-0DD6EC989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9B77-8622-D740-AE04-5C2C6E96100A}" type="datetimeFigureOut">
              <a:rPr lang="en-US" smtClean="0"/>
              <a:t>2/26/23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85388-760A-529A-F655-317A27B84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F621D-E94B-1F92-4F13-74A5CAFAE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D27F-58A6-6445-B891-44AF3E831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6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4_L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9" hasCustomPrompt="1"/>
          </p:nvPr>
        </p:nvSpPr>
        <p:spPr>
          <a:xfrm>
            <a:off x="4470400" y="471715"/>
            <a:ext cx="7721600" cy="5914572"/>
          </a:xfrm>
          <a:custGeom>
            <a:avLst/>
            <a:gdLst>
              <a:gd name="connsiteX0" fmla="*/ 0 w 6466115"/>
              <a:gd name="connsiteY0" fmla="*/ 0 h 4435929"/>
              <a:gd name="connsiteX1" fmla="*/ 6466115 w 6466115"/>
              <a:gd name="connsiteY1" fmla="*/ 0 h 4435929"/>
              <a:gd name="connsiteX2" fmla="*/ 6466115 w 6466115"/>
              <a:gd name="connsiteY2" fmla="*/ 4435929 h 4435929"/>
              <a:gd name="connsiteX3" fmla="*/ 0 w 6466115"/>
              <a:gd name="connsiteY3" fmla="*/ 4435929 h 4435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66115" h="4435929">
                <a:moveTo>
                  <a:pt x="0" y="0"/>
                </a:moveTo>
                <a:lnTo>
                  <a:pt x="6466115" y="0"/>
                </a:lnTo>
                <a:lnTo>
                  <a:pt x="6466115" y="4435929"/>
                </a:lnTo>
                <a:lnTo>
                  <a:pt x="0" y="4435929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731811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973FC-6A52-1142-7F2F-324E40D78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BB6EE-21DB-97AF-E76E-B2054E9CA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251524-0BCA-DF4C-181F-129EB96B7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9B77-8622-D740-AE04-5C2C6E96100A}" type="datetimeFigureOut">
              <a:rPr lang="en-US" smtClean="0"/>
              <a:t>2/26/23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88940-35AB-597A-119D-A64039F96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D100C-6364-052C-1ACE-311896CD7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D27F-58A6-6445-B891-44AF3E831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12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B1457-567C-F893-EF18-70BB8AE19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146A5-B884-47E1-F406-7922EA97F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285E5-A2A4-9520-2D7E-D5103F6C2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9B77-8622-D740-AE04-5C2C6E96100A}" type="datetimeFigureOut">
              <a:rPr lang="en-US" smtClean="0"/>
              <a:t>2/26/23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A22A3-8665-FE9D-6A45-BD0870820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C51E6-6506-A1A6-77C1-F62C88E7B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D27F-58A6-6445-B891-44AF3E831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37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11DB5-F1D5-EF16-0968-8BB89ABEA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8EBD8-D0B1-28EE-C0C4-FADAF06F0F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DD2DB1-3FFA-0A8B-EC3A-20F19208F1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C0BD3B-8669-F0FB-291C-59BAAAC39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9B77-8622-D740-AE04-5C2C6E96100A}" type="datetimeFigureOut">
              <a:rPr lang="en-US" smtClean="0"/>
              <a:t>2/26/23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C5EE07-884A-F389-2AE1-D2FE0BA45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D35687-235D-0E9D-0D17-3D3870FF8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D27F-58A6-6445-B891-44AF3E831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8748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75792-0483-0BC6-68E6-7F66FF799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D83BA4-D30E-197B-09CF-34DD68ACE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D342B6-8305-24F8-7E84-0AE860FC3E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1EF884-DD5E-20FF-02AE-667E01A3B2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282627-639A-0A95-487B-3C9C480139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9E153D-2885-05FF-6420-DC615BE3F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9B77-8622-D740-AE04-5C2C6E96100A}" type="datetimeFigureOut">
              <a:rPr lang="en-US" smtClean="0"/>
              <a:t>2/26/23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D0E2E7-C3B5-E1A4-EE71-B05C6E01A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B1E25A-45E6-9C5D-27F6-71E0FD83F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D27F-58A6-6445-B891-44AF3E831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2483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164DB-3438-972F-20CF-73F64904C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51B940-B5BD-DBAD-26F2-DEA84D6CA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9B77-8622-D740-AE04-5C2C6E96100A}" type="datetimeFigureOut">
              <a:rPr lang="en-US" smtClean="0"/>
              <a:t>2/26/23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4511E4-376F-EA10-CD24-88CD71ADA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C0E9E8-02B5-F92F-2D1C-C3CD60934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D27F-58A6-6445-B891-44AF3E831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809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E38F8A-3471-3E69-7966-99F570C2D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9B77-8622-D740-AE04-5C2C6E96100A}" type="datetimeFigureOut">
              <a:rPr lang="en-US" smtClean="0"/>
              <a:t>2/26/23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46C876-8156-5140-3013-98D2E1A85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68E34F-2ACB-848E-6A8E-8CC46B24F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D27F-58A6-6445-B891-44AF3E831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113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45AEE-BEEF-BC75-378A-B3612345A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82B30-137D-D584-CECD-07D9BF552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4074C7-9384-64FC-A98A-05C91058C1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2CC2B9-4137-39DD-088C-E0E5D3402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9B77-8622-D740-AE04-5C2C6E96100A}" type="datetimeFigureOut">
              <a:rPr lang="en-US" smtClean="0"/>
              <a:t>2/26/23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CF0444-6412-1CE7-63B6-10EBDA682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0F64C2-8589-DA08-D0B4-D335FF2BE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D27F-58A6-6445-B891-44AF3E831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005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D403B-90E1-83A6-CA42-B8F455B02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5A6F-4292-EB88-F79F-AD3158FD86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2C0903-E678-9863-A36A-4E59D8CB4C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307B12-6758-E8F6-05ED-05400629E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9B77-8622-D740-AE04-5C2C6E96100A}" type="datetimeFigureOut">
              <a:rPr lang="en-US" smtClean="0"/>
              <a:t>2/26/23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CB5DD0-B067-4FDD-54C5-06A2C66DD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CFACED-9870-CE41-905F-33E2560CA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D27F-58A6-6445-B891-44AF3E831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871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2246BA-4D12-F68C-5147-BF49EB6BF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EC2625-1449-4717-B0C3-CAE660003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4D2E93-6D68-CF5D-7538-FEC1224433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29B77-8622-D740-AE04-5C2C6E96100A}" type="datetimeFigureOut">
              <a:rPr lang="en-US" smtClean="0"/>
              <a:t>2/26/23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0282E-263B-B263-FB6B-882F6C1698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48E5CC-5D1A-BDC6-BE81-1F105051CD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ED27F-58A6-6445-B891-44AF3E831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155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  <p:sldLayoutId id="214748409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hannonpilcher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Hands holding each other's wrists and interlinked to form a circle">
            <a:extLst>
              <a:ext uri="{FF2B5EF4-FFF2-40B4-BE49-F238E27FC236}">
                <a16:creationId xmlns:a16="http://schemas.microsoft.com/office/drawing/2014/main" id="{816B0B8B-1442-D82B-C943-20F45979741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992" b="3739"/>
          <a:stretch/>
        </p:blipFill>
        <p:spPr>
          <a:xfrm>
            <a:off x="20" y="12202"/>
            <a:ext cx="12191981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27856D-B5CB-86DF-DF11-25B8D6CF19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pPr algn="l"/>
            <a:r>
              <a:rPr lang="en-US" sz="5600" dirty="0"/>
              <a:t>“Teams succeed because they are exceedingly human.”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8EF0C5-9D2E-DC40-D286-16A3C6E318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624945"/>
            <a:ext cx="9078562" cy="592975"/>
          </a:xfrm>
        </p:spPr>
        <p:txBody>
          <a:bodyPr anchor="ctr">
            <a:normAutofit/>
          </a:bodyPr>
          <a:lstStyle/>
          <a:p>
            <a:pPr algn="l"/>
            <a:r>
              <a:rPr lang="en-US"/>
              <a:t>- Patrick Lencioni</a:t>
            </a:r>
          </a:p>
        </p:txBody>
      </p:sp>
      <p:pic>
        <p:nvPicPr>
          <p:cNvPr id="7" name="Picture 6" descr="Shape&#10;&#10;Description automatically generated with medium confidence">
            <a:extLst>
              <a:ext uri="{FF2B5EF4-FFF2-40B4-BE49-F238E27FC236}">
                <a16:creationId xmlns:a16="http://schemas.microsoft.com/office/drawing/2014/main" id="{A8772259-0487-3CDA-99F4-B410BF3E73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63927" y="223352"/>
            <a:ext cx="1089081" cy="47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2394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5527E3-A509-3F4B-B9CA-E5970567AEC2}"/>
              </a:ext>
            </a:extLst>
          </p:cNvPr>
          <p:cNvSpPr txBox="1"/>
          <p:nvPr/>
        </p:nvSpPr>
        <p:spPr>
          <a:xfrm>
            <a:off x="600834" y="624676"/>
            <a:ext cx="3201366" cy="37488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Rules and Tools for Giving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2655C-74B2-154C-B818-CCA51EE38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28600" lvl="1" indent="0">
              <a:buNone/>
            </a:pPr>
            <a:r>
              <a:rPr lang="en-US" sz="2800" b="1" dirty="0"/>
              <a:t>The Rules: </a:t>
            </a:r>
          </a:p>
          <a:p>
            <a:pPr marL="228600" lvl="1" indent="0">
              <a:buNone/>
            </a:pPr>
            <a:r>
              <a:rPr lang="en-US" sz="2800" i="1" dirty="0"/>
              <a:t>Be Direct </a:t>
            </a:r>
            <a:r>
              <a:rPr lang="en-US" sz="2800" dirty="0"/>
              <a:t>– “Go Through the Front Door”</a:t>
            </a:r>
          </a:p>
          <a:p>
            <a:pPr marL="228600" lvl="1" indent="0">
              <a:buNone/>
            </a:pPr>
            <a:r>
              <a:rPr lang="en-US" sz="2800" i="1" dirty="0"/>
              <a:t>Be Clear </a:t>
            </a:r>
            <a:r>
              <a:rPr lang="en-US" sz="2800" dirty="0"/>
              <a:t>- “Brevity is Clarity”</a:t>
            </a:r>
          </a:p>
          <a:p>
            <a:pPr marL="228600" lvl="1" indent="0">
              <a:buNone/>
            </a:pPr>
            <a:r>
              <a:rPr lang="en-US" sz="2800" i="1" dirty="0"/>
              <a:t>Depersonalize</a:t>
            </a:r>
            <a:r>
              <a:rPr lang="en-US" sz="2800" dirty="0"/>
              <a:t> – “Objective observations”</a:t>
            </a:r>
          </a:p>
          <a:p>
            <a:pPr marL="228600" lvl="1" indent="0">
              <a:buNone/>
            </a:pPr>
            <a:r>
              <a:rPr lang="en-US" sz="2800" i="1" dirty="0"/>
              <a:t>Watchout</a:t>
            </a:r>
            <a:r>
              <a:rPr lang="en-US" sz="2800" dirty="0"/>
              <a:t> – for </a:t>
            </a:r>
            <a:r>
              <a:rPr lang="en-US" sz="2800" b="1" dirty="0"/>
              <a:t>The Vice of Advice!!</a:t>
            </a:r>
          </a:p>
          <a:p>
            <a:pPr marL="457200" lvl="1" indent="0">
              <a:buNone/>
            </a:pPr>
            <a:endParaRPr lang="en-US" sz="2800" dirty="0"/>
          </a:p>
          <a:p>
            <a:pPr marL="228600" lvl="1" indent="0">
              <a:buNone/>
            </a:pPr>
            <a:r>
              <a:rPr lang="en-US" sz="2800" b="1" dirty="0"/>
              <a:t>The Tools</a:t>
            </a:r>
            <a:r>
              <a:rPr lang="en-US" sz="2800" dirty="0"/>
              <a:t>: </a:t>
            </a:r>
          </a:p>
          <a:p>
            <a:pPr marL="228600" lvl="1" indent="0">
              <a:buNone/>
            </a:pPr>
            <a:r>
              <a:rPr lang="en-US" sz="2800" i="1" dirty="0"/>
              <a:t>Situation, Behavior, Impact</a:t>
            </a:r>
            <a:r>
              <a:rPr lang="en-US" sz="2800" dirty="0"/>
              <a:t> (SBI)</a:t>
            </a:r>
            <a:r>
              <a:rPr lang="en-US" sz="2800" i="1" u="sng" dirty="0"/>
              <a:t> </a:t>
            </a:r>
          </a:p>
          <a:p>
            <a:pPr marL="228600" lvl="1" indent="0">
              <a:buNone/>
            </a:pPr>
            <a:r>
              <a:rPr lang="en-US" sz="2800" i="1" dirty="0"/>
              <a:t>Powerful Requests</a:t>
            </a:r>
          </a:p>
          <a:p>
            <a:pPr marL="457200" lvl="1"/>
            <a:endParaRPr lang="en-US" sz="2000" dirty="0"/>
          </a:p>
        </p:txBody>
      </p:sp>
      <p:pic>
        <p:nvPicPr>
          <p:cNvPr id="4" name="Picture 3" descr="Shape&#10;&#10;Description automatically generated with medium confidence">
            <a:extLst>
              <a:ext uri="{FF2B5EF4-FFF2-40B4-BE49-F238E27FC236}">
                <a16:creationId xmlns:a16="http://schemas.microsoft.com/office/drawing/2014/main" id="{D05F41A5-5CA7-5AC7-2EA6-5A7E993B0A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21065" y="6195527"/>
            <a:ext cx="1089081" cy="47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33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5527E3-A509-3F4B-B9CA-E5970567AEC2}"/>
              </a:ext>
            </a:extLst>
          </p:cNvPr>
          <p:cNvSpPr txBox="1"/>
          <p:nvPr/>
        </p:nvSpPr>
        <p:spPr>
          <a:xfrm>
            <a:off x="466722" y="586855"/>
            <a:ext cx="3201366" cy="33874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Powerful Requests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2655C-74B2-154C-B818-CCA51EE38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7066431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28600" lvl="1" indent="0">
              <a:buNone/>
            </a:pPr>
            <a:r>
              <a:rPr lang="en-US" sz="2800" dirty="0"/>
              <a:t>“I need ___________ because _________.”</a:t>
            </a:r>
          </a:p>
          <a:p>
            <a:pPr lvl="1"/>
            <a:endParaRPr lang="en-US" sz="2800" dirty="0"/>
          </a:p>
          <a:p>
            <a:pPr marL="228600" lvl="1" indent="0">
              <a:buNone/>
            </a:pPr>
            <a:r>
              <a:rPr lang="en-US" sz="2800" dirty="0"/>
              <a:t>“I want/would like ___________ because _________.”</a:t>
            </a:r>
          </a:p>
          <a:p>
            <a:pPr lvl="1"/>
            <a:endParaRPr lang="en-US" sz="2800" dirty="0"/>
          </a:p>
          <a:p>
            <a:pPr marL="228600" lvl="1" indent="0">
              <a:buNone/>
            </a:pPr>
            <a:r>
              <a:rPr lang="en-US" sz="2800" dirty="0"/>
              <a:t>“Can you ___________ because ________.”</a:t>
            </a:r>
          </a:p>
        </p:txBody>
      </p:sp>
      <p:pic>
        <p:nvPicPr>
          <p:cNvPr id="4" name="Picture 3" descr="Shape&#10;&#10;Description automatically generated with medium confidence">
            <a:extLst>
              <a:ext uri="{FF2B5EF4-FFF2-40B4-BE49-F238E27FC236}">
                <a16:creationId xmlns:a16="http://schemas.microsoft.com/office/drawing/2014/main" id="{BF758521-1ADC-A545-E33F-4842CB7392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21065" y="6195527"/>
            <a:ext cx="1089081" cy="47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277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27856D-B5CB-86DF-DF11-25B8D6CF19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Giving Feedback: An exercise of care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8EF0C5-9D2E-DC40-D286-16A3C6E318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114300"/>
            <a:r>
              <a:rPr lang="en-US" sz="2800" dirty="0"/>
              <a:t>Different Red and Black Pairs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114300"/>
            <a:r>
              <a:rPr lang="en-US" sz="2800" dirty="0"/>
              <a:t>5 min total (2 min per person)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114300"/>
            <a:r>
              <a:rPr lang="en-US" sz="2800" dirty="0"/>
              <a:t>Use </a:t>
            </a:r>
            <a:r>
              <a:rPr lang="en-US" sz="2800" i="1" u="sng" dirty="0"/>
              <a:t>SBI</a:t>
            </a:r>
            <a:r>
              <a:rPr lang="en-US" sz="2800" dirty="0"/>
              <a:t> and a </a:t>
            </a:r>
            <a:r>
              <a:rPr lang="en-US" sz="2800" i="1" u="sng" dirty="0"/>
              <a:t>Powerful Requests</a:t>
            </a:r>
            <a:r>
              <a:rPr lang="en-US" sz="2800" dirty="0"/>
              <a:t> to:</a:t>
            </a:r>
          </a:p>
          <a:p>
            <a:pPr marL="114300"/>
            <a:r>
              <a:rPr lang="en-US" sz="2800" dirty="0"/>
              <a:t> Communicate a challenging message that you really need to give someone. </a:t>
            </a:r>
          </a:p>
          <a:p>
            <a:pPr marL="114300"/>
            <a:r>
              <a:rPr lang="en-US" i="1" dirty="0"/>
              <a:t>(no need to set the context)</a:t>
            </a:r>
          </a:p>
        </p:txBody>
      </p:sp>
      <p:pic>
        <p:nvPicPr>
          <p:cNvPr id="4" name="Picture 3" descr="Shape&#10;&#10;Description automatically generated with medium confidence">
            <a:extLst>
              <a:ext uri="{FF2B5EF4-FFF2-40B4-BE49-F238E27FC236}">
                <a16:creationId xmlns:a16="http://schemas.microsoft.com/office/drawing/2014/main" id="{F6C3F380-4F75-D52C-8358-5F82653267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1065" y="6195527"/>
            <a:ext cx="1089081" cy="47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246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27856D-B5CB-86DF-DF11-25B8D6CF19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Giving Feedback: An exercise of care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8EF0C5-9D2E-DC40-D286-16A3C6E318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800" dirty="0"/>
              <a:t>As the giver, what was it like communicating in that way? </a:t>
            </a:r>
          </a:p>
          <a:p>
            <a:pPr algn="l"/>
            <a:endParaRPr lang="en-US" sz="2800" dirty="0"/>
          </a:p>
          <a:p>
            <a:pPr algn="l"/>
            <a:r>
              <a:rPr lang="en-US" sz="2800" dirty="0"/>
              <a:t>As the receiver, what was it like listening in that way?</a:t>
            </a:r>
          </a:p>
        </p:txBody>
      </p:sp>
      <p:pic>
        <p:nvPicPr>
          <p:cNvPr id="4" name="Picture 3" descr="Shape&#10;&#10;Description automatically generated with medium confidence">
            <a:extLst>
              <a:ext uri="{FF2B5EF4-FFF2-40B4-BE49-F238E27FC236}">
                <a16:creationId xmlns:a16="http://schemas.microsoft.com/office/drawing/2014/main" id="{D2CEB709-F083-7E33-84A0-68B3B55FB7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1065" y="6195527"/>
            <a:ext cx="1089081" cy="47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83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27856D-B5CB-86DF-DF11-25B8D6CF19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An Invitation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8EF0C5-9D2E-DC40-D286-16A3C6E318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800" dirty="0"/>
              <a:t>“What is </a:t>
            </a:r>
            <a:r>
              <a:rPr lang="en-US" sz="2800" b="1" i="1" dirty="0"/>
              <a:t>ONE thing </a:t>
            </a:r>
            <a:r>
              <a:rPr lang="en-US" sz="2800" dirty="0"/>
              <a:t>you will do next week to strengthen the trust within your team?”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800" dirty="0"/>
          </a:p>
          <a:p>
            <a:pPr algn="l"/>
            <a:r>
              <a:rPr lang="en-US" sz="2800" dirty="0"/>
              <a:t>“I will ___________ with ________ by ___________.”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800" dirty="0"/>
          </a:p>
          <a:p>
            <a:pPr algn="l"/>
            <a:r>
              <a:rPr lang="en-US" sz="2800" dirty="0"/>
              <a:t>(Complete the above statement, in writing, and share with someone here in Reno who you can follow up with 2 weeks and 3 months from now.)</a:t>
            </a:r>
          </a:p>
        </p:txBody>
      </p:sp>
      <p:pic>
        <p:nvPicPr>
          <p:cNvPr id="4" name="Picture 3" descr="Shape&#10;&#10;Description automatically generated with medium confidence">
            <a:extLst>
              <a:ext uri="{FF2B5EF4-FFF2-40B4-BE49-F238E27FC236}">
                <a16:creationId xmlns:a16="http://schemas.microsoft.com/office/drawing/2014/main" id="{3A971311-5C5B-47BD-5E6C-A65C41985F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1065" y="6195527"/>
            <a:ext cx="1089081" cy="47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692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A6B319F-86FE-4754-878E-06F0804D8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32385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CF7D1B5-3477-499F-ACC5-2C8B07F4E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2385" y="0"/>
            <a:ext cx="3218914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BB45D1-FCDF-434A-A22F-33994E24B133}"/>
              </a:ext>
            </a:extLst>
          </p:cNvPr>
          <p:cNvSpPr txBox="1"/>
          <p:nvPr/>
        </p:nvSpPr>
        <p:spPr>
          <a:xfrm>
            <a:off x="992206" y="1608667"/>
            <a:ext cx="2823275" cy="450112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2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Onward </a:t>
            </a:r>
          </a:p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and </a:t>
            </a:r>
          </a:p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Upward</a:t>
            </a:r>
            <a:endParaRPr lang="en-US" sz="36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2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BAA8B5EE-5846-BD30-25C6-09EEFAB9F7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8338" y="5038725"/>
            <a:ext cx="7772400" cy="133550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A8D6AC4-28BD-C457-BD3E-4AD088C40061}"/>
              </a:ext>
            </a:extLst>
          </p:cNvPr>
          <p:cNvSpPr txBox="1"/>
          <p:nvPr/>
        </p:nvSpPr>
        <p:spPr>
          <a:xfrm>
            <a:off x="5023104" y="1865376"/>
            <a:ext cx="469974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www.shannonpilcher.com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 err="1"/>
              <a:t>shannon@shannonpilcher.com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9871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A6B319F-86FE-4754-878E-06F0804D8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32385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CF7D1B5-3477-499F-ACC5-2C8B07F4E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2385" y="0"/>
            <a:ext cx="3218914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BB45D1-FCDF-434A-A22F-33994E24B133}"/>
              </a:ext>
            </a:extLst>
          </p:cNvPr>
          <p:cNvSpPr txBox="1"/>
          <p:nvPr/>
        </p:nvSpPr>
        <p:spPr>
          <a:xfrm>
            <a:off x="992206" y="1608667"/>
            <a:ext cx="2823275" cy="450112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2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is a </a:t>
            </a:r>
          </a:p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High-Performing </a:t>
            </a:r>
          </a:p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Team?</a:t>
            </a:r>
          </a:p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2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411A6E-BFCA-9A46-B008-9A68011803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49779" y="1178436"/>
            <a:ext cx="7326911" cy="4501127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algn="l"/>
            <a:r>
              <a:rPr lang="en-US" sz="3000" dirty="0"/>
              <a:t>A</a:t>
            </a:r>
            <a:r>
              <a:rPr lang="en-US" sz="3000" i="1" dirty="0"/>
              <a:t> </a:t>
            </a:r>
            <a:r>
              <a:rPr lang="en-US" sz="3000" b="1" i="1" dirty="0"/>
              <a:t>team</a:t>
            </a:r>
            <a:r>
              <a:rPr lang="en-US" sz="3000" i="1" dirty="0"/>
              <a:t> </a:t>
            </a:r>
            <a:r>
              <a:rPr lang="en-US" sz="3000" dirty="0"/>
              <a:t>is a group of people with </a:t>
            </a:r>
            <a:r>
              <a:rPr lang="en-US" sz="3000" b="1" i="1" dirty="0"/>
              <a:t>complementary skills </a:t>
            </a:r>
            <a:r>
              <a:rPr lang="en-US" sz="3000" dirty="0"/>
              <a:t>who are committed to a common </a:t>
            </a:r>
            <a:r>
              <a:rPr lang="en-US" sz="3000" b="1" i="1" dirty="0"/>
              <a:t>purpose</a:t>
            </a:r>
            <a:r>
              <a:rPr lang="en-US" sz="3000" dirty="0"/>
              <a:t>, </a:t>
            </a:r>
            <a:r>
              <a:rPr lang="en-US" sz="3000" b="1" i="1" dirty="0"/>
              <a:t>performance goals</a:t>
            </a:r>
            <a:r>
              <a:rPr lang="en-US" sz="3000" dirty="0"/>
              <a:t>, and </a:t>
            </a:r>
            <a:r>
              <a:rPr lang="en-US" sz="3000" b="1" i="1" dirty="0"/>
              <a:t>approach</a:t>
            </a:r>
            <a:r>
              <a:rPr lang="en-US" sz="3000" dirty="0"/>
              <a:t> for which they hold themselves </a:t>
            </a:r>
            <a:r>
              <a:rPr lang="en-US" sz="3000" b="1" i="1" dirty="0"/>
              <a:t>mutually accountable</a:t>
            </a:r>
            <a:r>
              <a:rPr lang="en-US" sz="3000" dirty="0"/>
              <a:t>. </a:t>
            </a:r>
          </a:p>
          <a:p>
            <a:pPr algn="l"/>
            <a:endParaRPr lang="en-US" sz="3000" b="1" i="1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3000" b="1" i="1" dirty="0"/>
          </a:p>
          <a:p>
            <a:pPr algn="l"/>
            <a:r>
              <a:rPr lang="en-US" sz="3000" b="1" i="1" dirty="0"/>
              <a:t>High performing teams </a:t>
            </a:r>
            <a:r>
              <a:rPr lang="en-US" sz="3000" dirty="0"/>
              <a:t>exceed expectations by modeling </a:t>
            </a:r>
            <a:r>
              <a:rPr lang="en-US" sz="3000" b="1" i="1" dirty="0"/>
              <a:t>extreme ownership</a:t>
            </a:r>
            <a:r>
              <a:rPr lang="en-US" sz="3000" dirty="0"/>
              <a:t>, </a:t>
            </a:r>
            <a:r>
              <a:rPr lang="en-US" sz="3000" b="1" i="1" dirty="0"/>
              <a:t>transparent communication</a:t>
            </a:r>
            <a:r>
              <a:rPr lang="en-US" sz="3000" dirty="0"/>
              <a:t>, and </a:t>
            </a:r>
            <a:r>
              <a:rPr lang="en-US" sz="3000" b="1" i="1" dirty="0"/>
              <a:t>integrated collaboration</a:t>
            </a:r>
            <a:r>
              <a:rPr lang="en-US" sz="3000" dirty="0"/>
              <a:t>, all of which is based on a </a:t>
            </a:r>
            <a:r>
              <a:rPr lang="en-US" sz="3000" b="1" i="1" dirty="0"/>
              <a:t>foundation of deep trust</a:t>
            </a:r>
            <a:r>
              <a:rPr lang="en-US" sz="3000" dirty="0"/>
              <a:t>. 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700" dirty="0"/>
          </a:p>
        </p:txBody>
      </p:sp>
      <p:sp>
        <p:nvSpPr>
          <p:cNvPr id="2" name="Google Shape;240;p4">
            <a:extLst>
              <a:ext uri="{FF2B5EF4-FFF2-40B4-BE49-F238E27FC236}">
                <a16:creationId xmlns:a16="http://schemas.microsoft.com/office/drawing/2014/main" id="{4691AE8A-F94D-6E9C-90F5-0C1F2783E10D}"/>
              </a:ext>
            </a:extLst>
          </p:cNvPr>
          <p:cNvSpPr txBox="1"/>
          <p:nvPr/>
        </p:nvSpPr>
        <p:spPr>
          <a:xfrm>
            <a:off x="7080225" y="6518184"/>
            <a:ext cx="5111775" cy="339816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marR="0" lvl="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700"/>
              <a:tabLst/>
              <a:defRPr/>
            </a:pPr>
            <a:r>
              <a:rPr kumimoji="0" lang="en-US" sz="1200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  <a:sym typeface="Arial"/>
              </a:rPr>
              <a:t>For Internal Use Only © Copyright Cascade Leadership Partners, LLC  2023 | </a:t>
            </a:r>
            <a:fld id="{00000000-1234-1234-1234-123412341234}" type="slidenum">
              <a:rPr kumimoji="0" lang="en-US" sz="1200" b="1" i="0" u="none" strike="noStrike" cap="none" spc="0" normalizeH="0" baseline="0" noProof="0">
                <a:ln>
                  <a:noFill/>
                </a:ln>
                <a:effectLst/>
                <a:uLnTx/>
                <a:uFillTx/>
                <a:sym typeface="Arial"/>
              </a:rPr>
              <a:pPr marR="0" lvl="0" fontAlgn="auto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>
                  <a:srgbClr val="000000"/>
                </a:buClr>
                <a:buSzPts val="700"/>
                <a:tabLst/>
                <a:defRPr/>
              </a:pPr>
              <a:t>2</a:t>
            </a:fld>
            <a:r>
              <a:rPr kumimoji="0" lang="en-US" sz="1200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  <a:sym typeface="Arial"/>
              </a:rPr>
              <a:t>   </a:t>
            </a:r>
          </a:p>
        </p:txBody>
      </p:sp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768E62C0-94E0-7A38-2C9E-430D66F35A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15074" y="5873484"/>
            <a:ext cx="1089081" cy="47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3621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259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0B968D97-49D2-47C5-86C5-FD245C426E57}"/>
              </a:ext>
            </a:extLst>
          </p:cNvPr>
          <p:cNvSpPr txBox="1"/>
          <p:nvPr/>
        </p:nvSpPr>
        <p:spPr>
          <a:xfrm>
            <a:off x="207593" y="2993045"/>
            <a:ext cx="3872862" cy="1200329"/>
          </a:xfrm>
          <a:prstGeom prst="rect">
            <a:avLst/>
          </a:prstGeom>
          <a:noFill/>
          <a:ln>
            <a:noFill/>
          </a:ln>
        </p:spPr>
        <p:txBody>
          <a:bodyPr wrap="square" lIns="0" tIns="45720" rIns="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3078A5"/>
                </a:solidFill>
                <a:effectLst/>
                <a:uLnTx/>
                <a:uFillTx/>
                <a:latin typeface="Playfair Display"/>
                <a:cs typeface="Poppins"/>
              </a:rPr>
              <a:t>Trust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rgbClr val="3078A5"/>
              </a:solidFill>
              <a:effectLst/>
              <a:uLnTx/>
              <a:uFillTx/>
              <a:latin typeface="Playfair Display"/>
              <a:cs typeface="Poppins"/>
            </a:endParaRPr>
          </a:p>
        </p:txBody>
      </p:sp>
      <p:sp>
        <p:nvSpPr>
          <p:cNvPr id="16" name="Google Shape;240;p4">
            <a:extLst>
              <a:ext uri="{FF2B5EF4-FFF2-40B4-BE49-F238E27FC236}">
                <a16:creationId xmlns:a16="http://schemas.microsoft.com/office/drawing/2014/main" id="{E7639D82-1022-4EE7-A77C-0E2911650991}"/>
              </a:ext>
            </a:extLst>
          </p:cNvPr>
          <p:cNvSpPr txBox="1"/>
          <p:nvPr/>
        </p:nvSpPr>
        <p:spPr>
          <a:xfrm>
            <a:off x="7250248" y="6551484"/>
            <a:ext cx="4720000" cy="215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For Internal Use Only 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© Copyright Cascade Leadership Partners, LLC  2023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| </a:t>
            </a:r>
            <a:fld id="{00000000-1234-1234-1234-123412341234}" type="slidenum">
              <a:rPr kumimoji="0" lang="en-US" sz="800" b="1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  <a:tabLst/>
                <a:defRPr/>
              </a:pPr>
              <a:t>3</a:t>
            </a:fld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  </a:t>
            </a:r>
            <a:endParaRPr kumimoji="0" sz="700" b="0" i="0" u="none" strike="noStrike" kern="0" cap="none" spc="0" normalizeH="0" baseline="0" noProof="0" dirty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289;p41">
            <a:extLst>
              <a:ext uri="{FF2B5EF4-FFF2-40B4-BE49-F238E27FC236}">
                <a16:creationId xmlns:a16="http://schemas.microsoft.com/office/drawing/2014/main" id="{48DE7A76-40BB-48BA-99DD-49A1408AE3FB}"/>
              </a:ext>
            </a:extLst>
          </p:cNvPr>
          <p:cNvSpPr/>
          <p:nvPr/>
        </p:nvSpPr>
        <p:spPr>
          <a:xfrm rot="-5400000">
            <a:off x="6199870" y="1778585"/>
            <a:ext cx="4341600" cy="3439500"/>
          </a:xfrm>
          <a:prstGeom prst="bracePair">
            <a:avLst/>
          </a:prstGeom>
          <a:noFill/>
          <a:ln w="19050" cap="flat" cmpd="sng">
            <a:solidFill>
              <a:srgbClr val="3178A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" name="Google Shape;291;p41">
            <a:extLst>
              <a:ext uri="{FF2B5EF4-FFF2-40B4-BE49-F238E27FC236}">
                <a16:creationId xmlns:a16="http://schemas.microsoft.com/office/drawing/2014/main" id="{B5398002-D26E-4E8F-A63D-A3B5D5075CCE}"/>
              </a:ext>
            </a:extLst>
          </p:cNvPr>
          <p:cNvGrpSpPr/>
          <p:nvPr/>
        </p:nvGrpSpPr>
        <p:grpSpPr>
          <a:xfrm>
            <a:off x="6459265" y="1969165"/>
            <a:ext cx="1952045" cy="1495559"/>
            <a:chOff x="3558486" y="1408876"/>
            <a:chExt cx="2424600" cy="1936500"/>
          </a:xfrm>
          <a:solidFill>
            <a:srgbClr val="3178A5"/>
          </a:solidFill>
        </p:grpSpPr>
        <p:sp>
          <p:nvSpPr>
            <p:cNvPr id="14" name="Google Shape;292;p41">
              <a:extLst>
                <a:ext uri="{FF2B5EF4-FFF2-40B4-BE49-F238E27FC236}">
                  <a16:creationId xmlns:a16="http://schemas.microsoft.com/office/drawing/2014/main" id="{D9700555-3894-4575-BD85-33B1E3D4BC1D}"/>
                </a:ext>
              </a:extLst>
            </p:cNvPr>
            <p:cNvSpPr/>
            <p:nvPr/>
          </p:nvSpPr>
          <p:spPr>
            <a:xfrm flipH="1">
              <a:off x="3658820" y="1408876"/>
              <a:ext cx="2187600" cy="1936500"/>
            </a:xfrm>
            <a:prstGeom prst="teardrop">
              <a:avLst>
                <a:gd name="adj" fmla="val 100000"/>
              </a:avLst>
            </a:prstGeom>
            <a:grpFill/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293;p41">
              <a:extLst>
                <a:ext uri="{FF2B5EF4-FFF2-40B4-BE49-F238E27FC236}">
                  <a16:creationId xmlns:a16="http://schemas.microsoft.com/office/drawing/2014/main" id="{65AE4378-2481-46E3-A55C-B3C6FAFEA3D0}"/>
                </a:ext>
              </a:extLst>
            </p:cNvPr>
            <p:cNvSpPr txBox="1"/>
            <p:nvPr/>
          </p:nvSpPr>
          <p:spPr>
            <a:xfrm>
              <a:off x="3558486" y="2050269"/>
              <a:ext cx="2424600" cy="43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 i="0" u="none" strike="noStrike" cap="none" dirty="0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Competenc</a:t>
              </a:r>
              <a:r>
                <a:rPr lang="en-US" sz="2000" b="1" dirty="0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e</a:t>
              </a:r>
              <a:endParaRPr sz="2000" dirty="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8" name="Google Shape;294;p41">
            <a:extLst>
              <a:ext uri="{FF2B5EF4-FFF2-40B4-BE49-F238E27FC236}">
                <a16:creationId xmlns:a16="http://schemas.microsoft.com/office/drawing/2014/main" id="{AE325633-7BE9-43C7-BA81-3661A1E73207}"/>
              </a:ext>
            </a:extLst>
          </p:cNvPr>
          <p:cNvGrpSpPr/>
          <p:nvPr/>
        </p:nvGrpSpPr>
        <p:grpSpPr>
          <a:xfrm>
            <a:off x="8424948" y="1969165"/>
            <a:ext cx="1761306" cy="1495559"/>
            <a:chOff x="6000025" y="1408876"/>
            <a:chExt cx="2187685" cy="1936500"/>
          </a:xfrm>
          <a:solidFill>
            <a:srgbClr val="3178A5"/>
          </a:solidFill>
        </p:grpSpPr>
        <p:sp>
          <p:nvSpPr>
            <p:cNvPr id="19" name="Google Shape;295;p41">
              <a:extLst>
                <a:ext uri="{FF2B5EF4-FFF2-40B4-BE49-F238E27FC236}">
                  <a16:creationId xmlns:a16="http://schemas.microsoft.com/office/drawing/2014/main" id="{FECE6DDE-E07E-47CE-AE01-607CF1A6EA56}"/>
                </a:ext>
              </a:extLst>
            </p:cNvPr>
            <p:cNvSpPr/>
            <p:nvPr/>
          </p:nvSpPr>
          <p:spPr>
            <a:xfrm>
              <a:off x="6000025" y="1408876"/>
              <a:ext cx="2187600" cy="1936500"/>
            </a:xfrm>
            <a:prstGeom prst="teardrop">
              <a:avLst>
                <a:gd name="adj" fmla="val 100000"/>
              </a:avLst>
            </a:prstGeom>
            <a:grpFill/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Google Shape;296;p41">
              <a:extLst>
                <a:ext uri="{FF2B5EF4-FFF2-40B4-BE49-F238E27FC236}">
                  <a16:creationId xmlns:a16="http://schemas.microsoft.com/office/drawing/2014/main" id="{5C3F5502-EE95-41C6-9C29-74B655702CA2}"/>
                </a:ext>
              </a:extLst>
            </p:cNvPr>
            <p:cNvSpPr txBox="1"/>
            <p:nvPr/>
          </p:nvSpPr>
          <p:spPr>
            <a:xfrm>
              <a:off x="6248810" y="2049326"/>
              <a:ext cx="1938900" cy="4617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 dirty="0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Reliability</a:t>
              </a:r>
              <a:endParaRPr sz="2000" dirty="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21" name="Google Shape;297;p41">
            <a:extLst>
              <a:ext uri="{FF2B5EF4-FFF2-40B4-BE49-F238E27FC236}">
                <a16:creationId xmlns:a16="http://schemas.microsoft.com/office/drawing/2014/main" id="{1ED849AC-EAC1-4A9E-93E3-D389E5CA0FDF}"/>
              </a:ext>
            </a:extLst>
          </p:cNvPr>
          <p:cNvGrpSpPr/>
          <p:nvPr/>
        </p:nvGrpSpPr>
        <p:grpSpPr>
          <a:xfrm>
            <a:off x="6472895" y="3563976"/>
            <a:ext cx="1885142" cy="1495559"/>
            <a:chOff x="3575416" y="3473891"/>
            <a:chExt cx="2341500" cy="1936500"/>
          </a:xfrm>
          <a:solidFill>
            <a:srgbClr val="3178A5"/>
          </a:solidFill>
        </p:grpSpPr>
        <p:sp>
          <p:nvSpPr>
            <p:cNvPr id="22" name="Google Shape;298;p41">
              <a:extLst>
                <a:ext uri="{FF2B5EF4-FFF2-40B4-BE49-F238E27FC236}">
                  <a16:creationId xmlns:a16="http://schemas.microsoft.com/office/drawing/2014/main" id="{DFF45A80-B0C0-4795-A534-FB0BEE87FE08}"/>
                </a:ext>
              </a:extLst>
            </p:cNvPr>
            <p:cNvSpPr/>
            <p:nvPr/>
          </p:nvSpPr>
          <p:spPr>
            <a:xfrm rot="10800000">
              <a:off x="3658819" y="3473891"/>
              <a:ext cx="2187600" cy="1936500"/>
            </a:xfrm>
            <a:prstGeom prst="teardrop">
              <a:avLst>
                <a:gd name="adj" fmla="val 100000"/>
              </a:avLst>
            </a:prstGeom>
            <a:grpFill/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299;p41">
              <a:extLst>
                <a:ext uri="{FF2B5EF4-FFF2-40B4-BE49-F238E27FC236}">
                  <a16:creationId xmlns:a16="http://schemas.microsoft.com/office/drawing/2014/main" id="{4E1B68DE-1CB8-46F3-81F9-C9AA31913728}"/>
                </a:ext>
              </a:extLst>
            </p:cNvPr>
            <p:cNvSpPr txBox="1"/>
            <p:nvPr/>
          </p:nvSpPr>
          <p:spPr>
            <a:xfrm>
              <a:off x="3575416" y="4280487"/>
              <a:ext cx="23415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Authenticity</a:t>
              </a:r>
              <a:endParaRPr sz="20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24" name="Google Shape;300;p41">
            <a:extLst>
              <a:ext uri="{FF2B5EF4-FFF2-40B4-BE49-F238E27FC236}">
                <a16:creationId xmlns:a16="http://schemas.microsoft.com/office/drawing/2014/main" id="{A5862B4C-7E2B-4D86-B112-09F5B570557A}"/>
              </a:ext>
            </a:extLst>
          </p:cNvPr>
          <p:cNvGrpSpPr/>
          <p:nvPr/>
        </p:nvGrpSpPr>
        <p:grpSpPr>
          <a:xfrm>
            <a:off x="8424948" y="3563975"/>
            <a:ext cx="1761237" cy="1495559"/>
            <a:chOff x="6000025" y="3473890"/>
            <a:chExt cx="2187600" cy="1936500"/>
          </a:xfrm>
          <a:solidFill>
            <a:srgbClr val="3178A5"/>
          </a:solidFill>
        </p:grpSpPr>
        <p:sp>
          <p:nvSpPr>
            <p:cNvPr id="25" name="Google Shape;301;p41">
              <a:extLst>
                <a:ext uri="{FF2B5EF4-FFF2-40B4-BE49-F238E27FC236}">
                  <a16:creationId xmlns:a16="http://schemas.microsoft.com/office/drawing/2014/main" id="{78CDE718-CA42-444B-A9E6-9203B90F21FA}"/>
                </a:ext>
              </a:extLst>
            </p:cNvPr>
            <p:cNvSpPr/>
            <p:nvPr/>
          </p:nvSpPr>
          <p:spPr>
            <a:xfrm rot="10800000" flipH="1">
              <a:off x="6000025" y="3473890"/>
              <a:ext cx="2187600" cy="1936500"/>
            </a:xfrm>
            <a:prstGeom prst="teardrop">
              <a:avLst>
                <a:gd name="adj" fmla="val 100000"/>
              </a:avLst>
            </a:prstGeom>
            <a:grpFill/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302;p41">
              <a:extLst>
                <a:ext uri="{FF2B5EF4-FFF2-40B4-BE49-F238E27FC236}">
                  <a16:creationId xmlns:a16="http://schemas.microsoft.com/office/drawing/2014/main" id="{483FF9E2-63FF-4307-9FC2-BC59B10FF9CB}"/>
                </a:ext>
              </a:extLst>
            </p:cNvPr>
            <p:cNvSpPr txBox="1"/>
            <p:nvPr/>
          </p:nvSpPr>
          <p:spPr>
            <a:xfrm>
              <a:off x="6660526" y="4289939"/>
              <a:ext cx="1017600" cy="4365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Care</a:t>
              </a:r>
              <a:endParaRPr sz="20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27" name="Google Shape;303;p41">
            <a:extLst>
              <a:ext uri="{FF2B5EF4-FFF2-40B4-BE49-F238E27FC236}">
                <a16:creationId xmlns:a16="http://schemas.microsoft.com/office/drawing/2014/main" id="{088A1BA8-D4B5-49A7-A4ED-57B4AF381595}"/>
              </a:ext>
            </a:extLst>
          </p:cNvPr>
          <p:cNvSpPr txBox="1"/>
          <p:nvPr/>
        </p:nvSpPr>
        <p:spPr>
          <a:xfrm>
            <a:off x="7713070" y="931985"/>
            <a:ext cx="1315200" cy="61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>
                <a:solidFill>
                  <a:srgbClr val="3178A5"/>
                </a:solidFill>
                <a:latin typeface="Montserrat"/>
                <a:ea typeface="Montserrat"/>
                <a:cs typeface="Montserrat"/>
                <a:sym typeface="Montserrat"/>
              </a:rPr>
              <a:t>WHAT</a:t>
            </a:r>
            <a:endParaRPr sz="2600">
              <a:solidFill>
                <a:srgbClr val="3178A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8" name="Google Shape;304;p41">
            <a:extLst>
              <a:ext uri="{FF2B5EF4-FFF2-40B4-BE49-F238E27FC236}">
                <a16:creationId xmlns:a16="http://schemas.microsoft.com/office/drawing/2014/main" id="{727395D4-A3F6-418E-A904-05A8A4145152}"/>
              </a:ext>
            </a:extLst>
          </p:cNvPr>
          <p:cNvSpPr txBox="1"/>
          <p:nvPr/>
        </p:nvSpPr>
        <p:spPr>
          <a:xfrm>
            <a:off x="7819803" y="5607416"/>
            <a:ext cx="1119300" cy="4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>
                <a:solidFill>
                  <a:srgbClr val="3178A5"/>
                </a:solidFill>
                <a:latin typeface="Montserrat"/>
                <a:ea typeface="Montserrat"/>
                <a:cs typeface="Montserrat"/>
                <a:sym typeface="Montserrat"/>
              </a:rPr>
              <a:t>HOW</a:t>
            </a:r>
            <a:endParaRPr sz="2600">
              <a:solidFill>
                <a:srgbClr val="3178A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9" name="Google Shape;306;p41">
            <a:extLst>
              <a:ext uri="{FF2B5EF4-FFF2-40B4-BE49-F238E27FC236}">
                <a16:creationId xmlns:a16="http://schemas.microsoft.com/office/drawing/2014/main" id="{40B2FAEC-6C68-4880-81FB-7EAA9C9B3B5A}"/>
              </a:ext>
            </a:extLst>
          </p:cNvPr>
          <p:cNvSpPr/>
          <p:nvPr/>
        </p:nvSpPr>
        <p:spPr>
          <a:xfrm>
            <a:off x="7697232" y="2993045"/>
            <a:ext cx="1349911" cy="120084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7;p41">
            <a:extLst>
              <a:ext uri="{FF2B5EF4-FFF2-40B4-BE49-F238E27FC236}">
                <a16:creationId xmlns:a16="http://schemas.microsoft.com/office/drawing/2014/main" id="{7A12BC67-1E38-416A-9CA9-64E3F03DC4D2}"/>
              </a:ext>
            </a:extLst>
          </p:cNvPr>
          <p:cNvSpPr txBox="1"/>
          <p:nvPr/>
        </p:nvSpPr>
        <p:spPr>
          <a:xfrm>
            <a:off x="7731863" y="3375890"/>
            <a:ext cx="1315131" cy="4515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121346"/>
                </a:solidFill>
                <a:latin typeface="Montserrat"/>
                <a:ea typeface="Montserrat"/>
                <a:cs typeface="Montserrat"/>
                <a:sym typeface="Montserrat"/>
              </a:rPr>
              <a:t>TRUST</a:t>
            </a:r>
            <a:endParaRPr sz="2400">
              <a:solidFill>
                <a:srgbClr val="12134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6EF1B63-FD65-47EB-AB04-ABC1F8243F5C}"/>
              </a:ext>
            </a:extLst>
          </p:cNvPr>
          <p:cNvSpPr txBox="1"/>
          <p:nvPr/>
        </p:nvSpPr>
        <p:spPr>
          <a:xfrm>
            <a:off x="5014307" y="2406888"/>
            <a:ext cx="17612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3C3C3C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Knowledge / Skills / Abilities</a:t>
            </a:r>
            <a:endParaRPr lang="en-US" sz="1400" dirty="0">
              <a:solidFill>
                <a:srgbClr val="3C3C3C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77248F4-3B60-4E5A-AC47-4F95A626CE53}"/>
              </a:ext>
            </a:extLst>
          </p:cNvPr>
          <p:cNvSpPr txBox="1"/>
          <p:nvPr/>
        </p:nvSpPr>
        <p:spPr>
          <a:xfrm>
            <a:off x="10209012" y="2417102"/>
            <a:ext cx="176123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>
                <a:solidFill>
                  <a:srgbClr val="3C3C3C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Say / Do Ratio</a:t>
            </a:r>
            <a:endParaRPr lang="en-US" sz="1400">
              <a:solidFill>
                <a:srgbClr val="3C3C3C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8067E76-CCA6-4B53-A6CC-6874979BAF30}"/>
              </a:ext>
            </a:extLst>
          </p:cNvPr>
          <p:cNvSpPr txBox="1"/>
          <p:nvPr/>
        </p:nvSpPr>
        <p:spPr>
          <a:xfrm>
            <a:off x="4750902" y="4149459"/>
            <a:ext cx="181548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>
                <a:solidFill>
                  <a:srgbClr val="3C3C3C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Sincerity,  Share what I’m thinking/ feeling</a:t>
            </a:r>
            <a:endParaRPr lang="en-US" sz="1400">
              <a:solidFill>
                <a:srgbClr val="3C3C3C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9B71184-E121-4094-979E-56081DBD0BC5}"/>
              </a:ext>
            </a:extLst>
          </p:cNvPr>
          <p:cNvSpPr txBox="1"/>
          <p:nvPr/>
        </p:nvSpPr>
        <p:spPr>
          <a:xfrm>
            <a:off x="10263593" y="4041737"/>
            <a:ext cx="181548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3C3C3C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I have your back; care for your priorities / agenda</a:t>
            </a:r>
            <a:endParaRPr lang="en-US" sz="1400" dirty="0">
              <a:solidFill>
                <a:srgbClr val="3C3C3C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798FA438-25F0-D01A-2751-D74267A943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81167" y="5996781"/>
            <a:ext cx="1089081" cy="47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299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27856D-B5CB-86DF-DF11-25B8D6CF19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9274" y="1365448"/>
            <a:ext cx="3201366" cy="338749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000" b="1" dirty="0">
                <a:solidFill>
                  <a:srgbClr val="FFFFFF"/>
                </a:solidFill>
              </a:rPr>
              <a:t>Trust Accelerators</a:t>
            </a:r>
            <a:endParaRPr lang="en-US" sz="4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8EF0C5-9D2E-DC40-D286-16A3C6E318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571500" indent="-457200" algn="l">
              <a:buFont typeface="Arial" panose="020B0604020202020204" pitchFamily="34" charset="0"/>
              <a:buChar char="•"/>
            </a:pPr>
            <a:r>
              <a:rPr lang="en-US" sz="2800" b="1" dirty="0"/>
              <a:t>Being Vulnerable</a:t>
            </a:r>
            <a:endParaRPr lang="en-US" sz="2800" dirty="0"/>
          </a:p>
          <a:p>
            <a:pPr marL="114300" algn="l"/>
            <a:endParaRPr lang="en-US" sz="2400" dirty="0"/>
          </a:p>
          <a:p>
            <a:pPr marL="571500" indent="-457200" algn="l">
              <a:buFont typeface="Arial" panose="020B0604020202020204" pitchFamily="34" charset="0"/>
              <a:buChar char="•"/>
            </a:pPr>
            <a:r>
              <a:rPr lang="en-US" sz="2800" b="1" dirty="0"/>
              <a:t>Receiving </a:t>
            </a:r>
            <a:r>
              <a:rPr lang="en-US" sz="2800" b="1" i="1" dirty="0"/>
              <a:t>AND</a:t>
            </a:r>
            <a:r>
              <a:rPr lang="en-US" sz="2800" b="1" dirty="0"/>
              <a:t> Giving Feedback</a:t>
            </a:r>
          </a:p>
        </p:txBody>
      </p:sp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15BA85DD-3574-274A-8781-6C62A64743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22590" y="6154139"/>
            <a:ext cx="1089081" cy="47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67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27856D-B5CB-86DF-DF11-25B8D6CF19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9274" y="1365448"/>
            <a:ext cx="3201366" cy="338749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Being Vulnerable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8EF0C5-9D2E-DC40-D286-16A3C6E318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10258" y="649480"/>
            <a:ext cx="7003369" cy="5546047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114300" algn="l"/>
            <a:r>
              <a:rPr lang="en-US" sz="2800" b="1" i="1" dirty="0"/>
              <a:t>Why does “being vulnerable” accelerate trust?</a:t>
            </a:r>
          </a:p>
          <a:p>
            <a:pPr marL="114300" algn="l"/>
            <a:r>
              <a:rPr lang="en-US" sz="2800" dirty="0"/>
              <a:t>Because it establishes intimacy and emotional connection – we feel seen, heard, and understood</a:t>
            </a:r>
          </a:p>
          <a:p>
            <a:pPr marL="114300" algn="l"/>
            <a:endParaRPr lang="en-US" sz="2800" dirty="0"/>
          </a:p>
          <a:p>
            <a:pPr marL="114300" algn="l"/>
            <a:r>
              <a:rPr lang="en-US" sz="2800" b="1" i="1" dirty="0"/>
              <a:t>What does “being vulnerable” look like?</a:t>
            </a:r>
          </a:p>
          <a:p>
            <a:pPr marL="114300" algn="l"/>
            <a:r>
              <a:rPr lang="en-US" sz="2800" dirty="0"/>
              <a:t>Being open and honest about one’s feelings, thoughts, and experiences</a:t>
            </a:r>
          </a:p>
          <a:p>
            <a:pPr marL="114300" algn="l"/>
            <a:endParaRPr lang="en-US" sz="2800" dirty="0"/>
          </a:p>
          <a:p>
            <a:pPr marL="114300" algn="l"/>
            <a:r>
              <a:rPr lang="en-US" sz="2800" b="1" i="1" dirty="0"/>
              <a:t>How can you facilitate this with your team?</a:t>
            </a:r>
          </a:p>
          <a:p>
            <a:pPr marL="114300" algn="l"/>
            <a:r>
              <a:rPr lang="en-US" sz="2800" dirty="0"/>
              <a:t>Creating a safe place for team members to be vulnerable – to authentically be themselves</a:t>
            </a:r>
          </a:p>
        </p:txBody>
      </p:sp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AACB4B72-8ABA-BF65-606B-313A69B453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2993" y="6133309"/>
            <a:ext cx="1089081" cy="47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817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27856D-B5CB-86DF-DF11-25B8D6CF19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784" y="1365448"/>
            <a:ext cx="3201366" cy="338749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Being Vulnerable: </a:t>
            </a:r>
            <a:b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An exercise in self-disclosure</a:t>
            </a:r>
            <a:endParaRPr lang="en-US" sz="4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8EF0C5-9D2E-DC40-D286-16A3C6E318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114300"/>
            <a:r>
              <a:rPr lang="en-US" sz="2800" dirty="0"/>
              <a:t>Red Pairs and Black Pairs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114300"/>
            <a:r>
              <a:rPr lang="en-US" sz="2800" dirty="0"/>
              <a:t>5 min total (2 min per person)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114300"/>
            <a:r>
              <a:rPr lang="en-US" sz="2800" i="1" dirty="0"/>
              <a:t>Share: </a:t>
            </a:r>
          </a:p>
          <a:p>
            <a:pPr marL="114300"/>
            <a:r>
              <a:rPr lang="en-US" sz="2800" dirty="0"/>
              <a:t>One </a:t>
            </a:r>
            <a:r>
              <a:rPr lang="en-US" sz="2800" b="1" i="1" dirty="0"/>
              <a:t>unfulfilled hope or dream</a:t>
            </a:r>
          </a:p>
          <a:p>
            <a:pPr marL="114300"/>
            <a:r>
              <a:rPr lang="en-US" sz="2800" dirty="0"/>
              <a:t>AND </a:t>
            </a:r>
          </a:p>
          <a:p>
            <a:pPr marL="114300"/>
            <a:r>
              <a:rPr lang="en-US" sz="2800" b="1" i="1" dirty="0"/>
              <a:t>What it feels like </a:t>
            </a:r>
            <a:r>
              <a:rPr lang="en-US" sz="2800" dirty="0"/>
              <a:t>to want this?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4" name="Picture 3" descr="Shape&#10;&#10;Description automatically generated with medium confidence">
            <a:extLst>
              <a:ext uri="{FF2B5EF4-FFF2-40B4-BE49-F238E27FC236}">
                <a16:creationId xmlns:a16="http://schemas.microsoft.com/office/drawing/2014/main" id="{BE3046B1-AEBA-B687-6C08-59BCB1A4E2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1065" y="6195527"/>
            <a:ext cx="1089081" cy="47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33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27856D-B5CB-86DF-DF11-25B8D6CF19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784" y="1365448"/>
            <a:ext cx="3201366" cy="338749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Being Vulnerable: </a:t>
            </a:r>
            <a:b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An exercise in self-disclosure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8EF0C5-9D2E-DC40-D286-16A3C6E318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800" dirty="0"/>
              <a:t>What feelings did that exercise evoke for you, or what observations can you share about yourself?</a:t>
            </a:r>
          </a:p>
        </p:txBody>
      </p:sp>
      <p:pic>
        <p:nvPicPr>
          <p:cNvPr id="4" name="Picture 3" descr="Shape&#10;&#10;Description automatically generated with medium confidence">
            <a:extLst>
              <a:ext uri="{FF2B5EF4-FFF2-40B4-BE49-F238E27FC236}">
                <a16:creationId xmlns:a16="http://schemas.microsoft.com/office/drawing/2014/main" id="{5D572400-B929-C211-B83E-CBD25596BD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1065" y="6195527"/>
            <a:ext cx="1089081" cy="47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625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5527E3-A509-3F4B-B9CA-E5970567AEC2}"/>
              </a:ext>
            </a:extLst>
          </p:cNvPr>
          <p:cNvSpPr txBox="1"/>
          <p:nvPr/>
        </p:nvSpPr>
        <p:spPr>
          <a:xfrm>
            <a:off x="466722" y="586855"/>
            <a:ext cx="3201366" cy="33874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Receiving &amp; Giving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2655C-74B2-154C-B818-CCA51EE38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228600" lvl="1" indent="0">
              <a:buNone/>
            </a:pPr>
            <a:r>
              <a:rPr lang="en-US" sz="2800" b="1" dirty="0"/>
              <a:t>Why does receiving and giving feedback accelerate trust?</a:t>
            </a:r>
          </a:p>
          <a:p>
            <a:pPr marL="228600" lvl="1" indent="0">
              <a:buNone/>
            </a:pPr>
            <a:r>
              <a:rPr lang="en-US" sz="2800" i="1" dirty="0"/>
              <a:t>Because it demonstrates humility and care, respectively</a:t>
            </a:r>
          </a:p>
          <a:p>
            <a:pPr marL="457200" lvl="1"/>
            <a:endParaRPr lang="en-US" sz="2800" dirty="0"/>
          </a:p>
          <a:p>
            <a:pPr marL="228600" lvl="1" indent="0">
              <a:buNone/>
            </a:pPr>
            <a:r>
              <a:rPr lang="en-US" sz="2800" b="1" dirty="0"/>
              <a:t>What do receiving and giving feedback look like?</a:t>
            </a:r>
          </a:p>
          <a:p>
            <a:pPr marL="228600" lvl="1" indent="0">
              <a:buNone/>
            </a:pPr>
            <a:r>
              <a:rPr lang="en-US" sz="2800" i="1" dirty="0"/>
              <a:t>Being open and receptive without taking offense</a:t>
            </a:r>
          </a:p>
          <a:p>
            <a:pPr marL="228600" lvl="1" indent="0">
              <a:buNone/>
            </a:pPr>
            <a:endParaRPr lang="en-US" sz="2800" i="1" dirty="0"/>
          </a:p>
          <a:p>
            <a:pPr marL="228600" lvl="1" indent="0">
              <a:buNone/>
            </a:pPr>
            <a:r>
              <a:rPr lang="en-US" sz="2800" i="1" dirty="0"/>
              <a:t>Providing an objective reflection of the impact the recipient’s behavior is having on others</a:t>
            </a:r>
          </a:p>
          <a:p>
            <a:pPr marL="228600" lvl="1" indent="0">
              <a:buNone/>
            </a:pPr>
            <a:endParaRPr lang="en-US" sz="2800" b="1" i="1" dirty="0"/>
          </a:p>
          <a:p>
            <a:pPr marL="228600" lvl="1" indent="0">
              <a:buNone/>
            </a:pPr>
            <a:r>
              <a:rPr lang="en-US" sz="2800" b="1" dirty="0"/>
              <a:t>How can you facilitate this with your team?</a:t>
            </a:r>
          </a:p>
          <a:p>
            <a:pPr marL="228600" lvl="1" indent="0">
              <a:buNone/>
            </a:pPr>
            <a:r>
              <a:rPr lang="en-US" sz="2800" i="1" dirty="0"/>
              <a:t>Creating a safe and structured environment for regular and intentional feedback exchange</a:t>
            </a:r>
          </a:p>
          <a:p>
            <a:pPr marL="457200" lvl="1"/>
            <a:endParaRPr lang="en-US" sz="2800" dirty="0"/>
          </a:p>
        </p:txBody>
      </p:sp>
      <p:pic>
        <p:nvPicPr>
          <p:cNvPr id="4" name="Picture 3" descr="Shape&#10;&#10;Description automatically generated with medium confidence">
            <a:extLst>
              <a:ext uri="{FF2B5EF4-FFF2-40B4-BE49-F238E27FC236}">
                <a16:creationId xmlns:a16="http://schemas.microsoft.com/office/drawing/2014/main" id="{6C005FB0-CBE3-0DBE-1903-CBA18CDA09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21065" y="6195527"/>
            <a:ext cx="1089081" cy="47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19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5527E3-A509-3F4B-B9CA-E5970567AEC2}"/>
              </a:ext>
            </a:extLst>
          </p:cNvPr>
          <p:cNvSpPr txBox="1"/>
          <p:nvPr/>
        </p:nvSpPr>
        <p:spPr>
          <a:xfrm>
            <a:off x="588642" y="968518"/>
            <a:ext cx="3201366" cy="33874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Rules for Receiving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2655C-74B2-154C-B818-CCA51EE38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28600" lvl="1" indent="0">
              <a:buNone/>
            </a:pPr>
            <a:r>
              <a:rPr lang="en-US" sz="2800" b="1" i="1" dirty="0"/>
              <a:t>Depersonalize</a:t>
            </a:r>
          </a:p>
          <a:p>
            <a:pPr marL="685800" lvl="2" indent="0">
              <a:buNone/>
            </a:pPr>
            <a:r>
              <a:rPr lang="en-US" sz="2400" dirty="0"/>
              <a:t>Trust the intent</a:t>
            </a:r>
          </a:p>
          <a:p>
            <a:pPr marL="228600" lvl="1" indent="0">
              <a:buNone/>
            </a:pPr>
            <a:endParaRPr lang="en-US" sz="2800" b="1" i="1" dirty="0"/>
          </a:p>
          <a:p>
            <a:pPr marL="228600" lvl="1" indent="0">
              <a:buNone/>
            </a:pPr>
            <a:r>
              <a:rPr lang="en-US" sz="2800" b="1" i="1" dirty="0"/>
              <a:t>Questions for clarity</a:t>
            </a:r>
          </a:p>
          <a:p>
            <a:pPr marL="685800" lvl="2" indent="0">
              <a:buNone/>
            </a:pPr>
            <a:r>
              <a:rPr lang="en-US" sz="2400" dirty="0"/>
              <a:t>No discussion, no debate</a:t>
            </a:r>
          </a:p>
          <a:p>
            <a:pPr marL="457200" lvl="1"/>
            <a:endParaRPr lang="en-US" sz="2800" dirty="0"/>
          </a:p>
          <a:p>
            <a:pPr marL="228600" lvl="1" indent="0">
              <a:buNone/>
            </a:pPr>
            <a:r>
              <a:rPr lang="en-US" sz="2800" b="1" i="1" dirty="0"/>
              <a:t>Say “Thank You”</a:t>
            </a:r>
          </a:p>
          <a:p>
            <a:pPr marL="685800" lvl="2" indent="0">
              <a:buNone/>
            </a:pPr>
            <a:r>
              <a:rPr lang="en-US" sz="2400" dirty="0"/>
              <a:t>Gratitude is not Agreement</a:t>
            </a:r>
          </a:p>
        </p:txBody>
      </p:sp>
      <p:pic>
        <p:nvPicPr>
          <p:cNvPr id="4" name="Picture 3" descr="Shape&#10;&#10;Description automatically generated with medium confidence">
            <a:extLst>
              <a:ext uri="{FF2B5EF4-FFF2-40B4-BE49-F238E27FC236}">
                <a16:creationId xmlns:a16="http://schemas.microsoft.com/office/drawing/2014/main" id="{982B469E-69E7-4C3B-9415-1BF7606FC1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21065" y="6195527"/>
            <a:ext cx="1089081" cy="47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59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6033</TotalTime>
  <Words>692</Words>
  <Application>Microsoft Macintosh PowerPoint</Application>
  <PresentationFormat>Widescreen</PresentationFormat>
  <Paragraphs>123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Montserrat</vt:lpstr>
      <vt:lpstr>Playfair Display</vt:lpstr>
      <vt:lpstr>Poppins</vt:lpstr>
      <vt:lpstr>Office Theme</vt:lpstr>
      <vt:lpstr>“Teams succeed because they are exceedingly human.”</vt:lpstr>
      <vt:lpstr>PowerPoint Presentation</vt:lpstr>
      <vt:lpstr>PowerPoint Presentation</vt:lpstr>
      <vt:lpstr>Trust Accelerators</vt:lpstr>
      <vt:lpstr>Being Vulnerable</vt:lpstr>
      <vt:lpstr>Being Vulnerable:   An exercise in self-disclosure</vt:lpstr>
      <vt:lpstr>Being Vulnerable:   An exercise in self-disclosure</vt:lpstr>
      <vt:lpstr>PowerPoint Presentation</vt:lpstr>
      <vt:lpstr>PowerPoint Presentation</vt:lpstr>
      <vt:lpstr>PowerPoint Presentation</vt:lpstr>
      <vt:lpstr>PowerPoint Presentation</vt:lpstr>
      <vt:lpstr>Giving Feedback: An exercise of care</vt:lpstr>
      <vt:lpstr>Giving Feedback: An exercise of care</vt:lpstr>
      <vt:lpstr>An Invitation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Quote from Patrick Lencioni</dc:title>
  <dc:creator>sharonchon har noy</dc:creator>
  <cp:lastModifiedBy>George Hargis</cp:lastModifiedBy>
  <cp:revision>12</cp:revision>
  <dcterms:created xsi:type="dcterms:W3CDTF">2023-02-05T11:06:05Z</dcterms:created>
  <dcterms:modified xsi:type="dcterms:W3CDTF">2023-02-26T19:55:07Z</dcterms:modified>
</cp:coreProperties>
</file>